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65" r:id="rId3"/>
    <p:sldId id="264" r:id="rId4"/>
    <p:sldId id="266" r:id="rId5"/>
    <p:sldId id="267" r:id="rId6"/>
    <p:sldId id="260" r:id="rId7"/>
    <p:sldId id="261" r:id="rId8"/>
  </p:sldIdLst>
  <p:sldSz cx="9144000" cy="6858000" type="screen4x3"/>
  <p:notesSz cx="6797675" cy="9926638"/>
  <p:custDataLst>
    <p:tags r:id="rId10"/>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64" autoAdjust="0"/>
  </p:normalViewPr>
  <p:slideViewPr>
    <p:cSldViewPr>
      <p:cViewPr>
        <p:scale>
          <a:sx n="70" d="100"/>
          <a:sy n="70" d="100"/>
        </p:scale>
        <p:origin x="-137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60" cy="496332"/>
          </a:xfrm>
          <a:prstGeom prst="rect">
            <a:avLst/>
          </a:prstGeom>
        </p:spPr>
        <p:txBody>
          <a:bodyPr vert="horz" lIns="95563" tIns="47781" rIns="95563" bIns="47781" rtlCol="0"/>
          <a:lstStyle>
            <a:lvl1pPr algn="l">
              <a:defRPr sz="1300"/>
            </a:lvl1pPr>
          </a:lstStyle>
          <a:p>
            <a:endParaRPr lang="fr-FR"/>
          </a:p>
        </p:txBody>
      </p:sp>
      <p:sp>
        <p:nvSpPr>
          <p:cNvPr id="3" name="Espace réservé de la date 2"/>
          <p:cNvSpPr>
            <a:spLocks noGrp="1"/>
          </p:cNvSpPr>
          <p:nvPr>
            <p:ph type="dt" idx="1"/>
          </p:nvPr>
        </p:nvSpPr>
        <p:spPr>
          <a:xfrm>
            <a:off x="3850443" y="0"/>
            <a:ext cx="2945660" cy="496332"/>
          </a:xfrm>
          <a:prstGeom prst="rect">
            <a:avLst/>
          </a:prstGeom>
        </p:spPr>
        <p:txBody>
          <a:bodyPr vert="horz" lIns="95563" tIns="47781" rIns="95563" bIns="47781" rtlCol="0"/>
          <a:lstStyle>
            <a:lvl1pPr algn="r">
              <a:defRPr sz="1300"/>
            </a:lvl1pPr>
          </a:lstStyle>
          <a:p>
            <a:fld id="{2E2BB1C3-0BD9-46A9-94B9-0F802F178A63}" type="datetimeFigureOut">
              <a:rPr lang="fr-FR" smtClean="0"/>
              <a:t>23/04/2018</a:t>
            </a:fld>
            <a:endParaRPr lang="fr-FR"/>
          </a:p>
        </p:txBody>
      </p:sp>
      <p:sp>
        <p:nvSpPr>
          <p:cNvPr id="4" name="Espace réservé de l'image des diapositives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5563" tIns="47781" rIns="95563" bIns="47781"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5563" tIns="47781" rIns="95563" bIns="47781"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60" cy="496332"/>
          </a:xfrm>
          <a:prstGeom prst="rect">
            <a:avLst/>
          </a:prstGeom>
        </p:spPr>
        <p:txBody>
          <a:bodyPr vert="horz" lIns="95563" tIns="47781" rIns="95563" bIns="47781"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3" y="9428584"/>
            <a:ext cx="2945660" cy="496332"/>
          </a:xfrm>
          <a:prstGeom prst="rect">
            <a:avLst/>
          </a:prstGeom>
        </p:spPr>
        <p:txBody>
          <a:bodyPr vert="horz" lIns="95563" tIns="47781" rIns="95563" bIns="47781" rtlCol="0" anchor="b"/>
          <a:lstStyle>
            <a:lvl1pPr algn="r">
              <a:defRPr sz="1300"/>
            </a:lvl1pPr>
          </a:lstStyle>
          <a:p>
            <a:fld id="{CE67A493-B822-4595-8D36-DD82B70112FA}" type="slidenum">
              <a:rPr lang="fr-FR" smtClean="0"/>
              <a:t>‹N°›</a:t>
            </a:fld>
            <a:endParaRPr lang="fr-FR"/>
          </a:p>
        </p:txBody>
      </p:sp>
    </p:spTree>
    <p:extLst>
      <p:ext uri="{BB962C8B-B14F-4D97-AF65-F5344CB8AC3E}">
        <p14:creationId xmlns:p14="http://schemas.microsoft.com/office/powerpoint/2010/main" val="97041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6A477FB-F27B-4932-B8E9-601A0B24219A}" type="datetime1">
              <a:rPr lang="fr-FR" smtClean="0"/>
              <a:t>23/04/2018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4161919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4BAD260-EFD5-4A79-8773-9F59FC508C58}" type="datetime1">
              <a:rPr lang="fr-FR" smtClean="0"/>
              <a:t>23/04/2018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3166350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E676B90-1A3C-4EAE-98BD-A2EAC186070A}" type="datetime1">
              <a:rPr lang="fr-FR" smtClean="0"/>
              <a:t>23/04/2018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3666116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02649AD-204A-4BA9-ACFF-BB3CFEBADCA3}" type="datetime1">
              <a:rPr lang="fr-FR" smtClean="0"/>
              <a:t>23/04/2018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3487628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83D558C-BD08-47D2-9CF9-CF82B831D7DF}" type="datetime1">
              <a:rPr lang="fr-FR" smtClean="0"/>
              <a:t>23/04/2018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3889150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CE8E1A4-7A34-40AB-BC45-B8D7A738D503}" type="datetime1">
              <a:rPr lang="fr-FR" smtClean="0"/>
              <a:t>23/04/2018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133269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4603F42-8230-43F3-B25A-34081DE698EB}" type="datetime1">
              <a:rPr lang="fr-FR" smtClean="0"/>
              <a:t>23/04/2018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266819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2D47342-A64E-4189-94DB-071ECEEEE7D9}" type="datetime1">
              <a:rPr lang="fr-FR" smtClean="0"/>
              <a:t>23/04/2018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270333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F75FE22-B008-40DC-B0C1-E408F77B335C}" type="datetime1">
              <a:rPr lang="fr-FR" smtClean="0"/>
              <a:t>23/04/2018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363089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2D45464-F9DD-4E98-B8F4-E1BD37B31CEB}" type="datetime1">
              <a:rPr lang="fr-FR" smtClean="0"/>
              <a:t>23/04/2018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1007591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E533031-E52A-4816-AA50-88A42CEEA043}" type="datetime1">
              <a:rPr lang="fr-FR" smtClean="0"/>
              <a:t>23/04/2018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3238001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37D8F-FD8C-49AD-B38E-81BE97668193}" type="datetime1">
              <a:rPr lang="fr-FR" smtClean="0"/>
              <a:t>23/04/2018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47734-209D-4804-9E22-F7EAA92B8578}" type="slidenum">
              <a:rPr lang="fr-FR" smtClean="0"/>
              <a:t>‹N°›</a:t>
            </a:fld>
            <a:endParaRPr lang="fr-FR"/>
          </a:p>
        </p:txBody>
      </p:sp>
    </p:spTree>
    <p:extLst>
      <p:ext uri="{BB962C8B-B14F-4D97-AF65-F5344CB8AC3E}">
        <p14:creationId xmlns:p14="http://schemas.microsoft.com/office/powerpoint/2010/main" val="1407921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vie-publique.fr/" TargetMode="External"/><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hyperlink" Target="http://fr.wikipedia.org/wiki/Terre_de_parole,_Terre_de_partage" TargetMode="External"/><Relationship Id="rId13" Type="http://schemas.openxmlformats.org/officeDocument/2006/relationships/image" Target="../media/image9.png"/><Relationship Id="rId3" Type="http://schemas.openxmlformats.org/officeDocument/2006/relationships/hyperlink" Target="http://fr.wikipedia.org/wiki/Accord_de_Noum%C3%A9a" TargetMode="External"/><Relationship Id="rId7" Type="http://schemas.openxmlformats.org/officeDocument/2006/relationships/hyperlink" Target="http://fr.wikipedia.org/wiki/Drapeaux_de_la_Nouvelle-Cal%C3%A9donie" TargetMode="External"/><Relationship Id="rId12" Type="http://schemas.openxmlformats.org/officeDocument/2006/relationships/image" Target="../media/image8.jpeg"/><Relationship Id="rId2" Type="http://schemas.openxmlformats.org/officeDocument/2006/relationships/hyperlink" Target="http://fr.wikipedia.org/wiki/Nouvelle-Cal%C3%A9donie" TargetMode="External"/><Relationship Id="rId1" Type="http://schemas.openxmlformats.org/officeDocument/2006/relationships/slideLayout" Target="../slideLayouts/slideLayout7.xml"/><Relationship Id="rId6" Type="http://schemas.openxmlformats.org/officeDocument/2006/relationships/hyperlink" Target="http://fr.wikipedia.org/wiki/1998" TargetMode="External"/><Relationship Id="rId11" Type="http://schemas.openxmlformats.org/officeDocument/2006/relationships/image" Target="../media/image7.jpeg"/><Relationship Id="rId5" Type="http://schemas.openxmlformats.org/officeDocument/2006/relationships/hyperlink" Target="http://fr.wikipedia.org/wiki/Mai_1998" TargetMode="External"/><Relationship Id="rId10" Type="http://schemas.openxmlformats.org/officeDocument/2006/relationships/hyperlink" Target="http://fr.wikipedia.org/wiki/Franc_pacifique" TargetMode="External"/><Relationship Id="rId4" Type="http://schemas.openxmlformats.org/officeDocument/2006/relationships/hyperlink" Target="http://fr.wikipedia.org/wiki/5_mai" TargetMode="External"/><Relationship Id="rId9" Type="http://schemas.openxmlformats.org/officeDocument/2006/relationships/hyperlink" Target="http://fr.wikipedia.org/wiki/Soyons_unis,_devenons_fr%C3%A8re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www.francetvinfo.fr/" TargetMode="Externa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8" y="0"/>
            <a:ext cx="3082126" cy="307777"/>
          </a:xfrm>
          <a:prstGeom prst="rect">
            <a:avLst/>
          </a:prstGeom>
          <a:solidFill>
            <a:schemeClr val="bg2"/>
          </a:solidFill>
          <a:ln>
            <a:solidFill>
              <a:schemeClr val="tx1"/>
            </a:solidFill>
          </a:ln>
        </p:spPr>
        <p:txBody>
          <a:bodyPr wrap="none">
            <a:spAutoFit/>
          </a:bodyPr>
          <a:lstStyle/>
          <a:p>
            <a:r>
              <a:rPr lang="fr-FR" sz="1400" b="1" u="sng" smtClean="0"/>
              <a:t>EMC1 </a:t>
            </a:r>
            <a:r>
              <a:rPr lang="fr-FR" sz="1400" b="1" u="sng" dirty="0" smtClean="0"/>
              <a:t>: La République et la citoyenneté</a:t>
            </a:r>
            <a:endParaRPr lang="fr-FR" sz="1400" b="1" u="sng" dirty="0"/>
          </a:p>
        </p:txBody>
      </p:sp>
      <p:sp>
        <p:nvSpPr>
          <p:cNvPr id="5" name="Rectangle 4"/>
          <p:cNvSpPr/>
          <p:nvPr/>
        </p:nvSpPr>
        <p:spPr>
          <a:xfrm>
            <a:off x="3563888" y="30778"/>
            <a:ext cx="4067944" cy="461665"/>
          </a:xfrm>
          <a:prstGeom prst="rect">
            <a:avLst/>
          </a:prstGeom>
          <a:solidFill>
            <a:schemeClr val="bg2"/>
          </a:solidFill>
          <a:ln>
            <a:solidFill>
              <a:schemeClr val="tx1"/>
            </a:solidFill>
          </a:ln>
        </p:spPr>
        <p:txBody>
          <a:bodyPr wrap="square">
            <a:spAutoFit/>
          </a:bodyPr>
          <a:lstStyle/>
          <a:p>
            <a:r>
              <a:rPr lang="fr-FR" sz="1200" dirty="0" smtClean="0"/>
              <a:t>THEME 1. </a:t>
            </a:r>
            <a:r>
              <a:rPr lang="fr-FR" sz="1200" b="1" u="sng" dirty="0" smtClean="0"/>
              <a:t>Les valeurs, les principes et les symboles de la République</a:t>
            </a:r>
            <a:endParaRPr lang="fr-FR" sz="1200" b="1" u="sng" dirty="0"/>
          </a:p>
        </p:txBody>
      </p:sp>
      <p:sp>
        <p:nvSpPr>
          <p:cNvPr id="6" name="Rectangle 5"/>
          <p:cNvSpPr/>
          <p:nvPr/>
        </p:nvSpPr>
        <p:spPr>
          <a:xfrm>
            <a:off x="-868" y="404664"/>
            <a:ext cx="2296078" cy="276999"/>
          </a:xfrm>
          <a:prstGeom prst="rect">
            <a:avLst/>
          </a:prstGeom>
          <a:solidFill>
            <a:schemeClr val="bg2"/>
          </a:solidFill>
          <a:ln>
            <a:solidFill>
              <a:schemeClr val="tx1"/>
            </a:solidFill>
          </a:ln>
        </p:spPr>
        <p:txBody>
          <a:bodyPr wrap="none">
            <a:spAutoFit/>
          </a:bodyPr>
          <a:lstStyle/>
          <a:p>
            <a:r>
              <a:rPr lang="fr-FR" sz="1200" b="1" dirty="0" smtClean="0"/>
              <a:t>1) </a:t>
            </a:r>
            <a:r>
              <a:rPr lang="fr-FR" sz="1200" b="1" u="sng" dirty="0" smtClean="0"/>
              <a:t>Les symboles de la République</a:t>
            </a:r>
            <a:endParaRPr lang="fr-FR" sz="1200" b="1" u="sng" dirty="0"/>
          </a:p>
        </p:txBody>
      </p:sp>
      <p:pic>
        <p:nvPicPr>
          <p:cNvPr id="1042" name="Picture 18" descr="symbrepu_drape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882" y="949420"/>
            <a:ext cx="1189037" cy="923925"/>
          </a:xfrm>
          <a:prstGeom prst="rect">
            <a:avLst/>
          </a:prstGeom>
          <a:noFill/>
          <a:ln w="9525" algn="in">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3" name="Picture 19" descr="symbrepu_libegf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847" y="2004345"/>
            <a:ext cx="1187450" cy="980744"/>
          </a:xfrm>
          <a:prstGeom prst="rect">
            <a:avLst/>
          </a:prstGeom>
          <a:noFill/>
          <a:ln w="9525" algn="in">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4" name="Picture 20" descr="symbrepu_marseillai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4794" y="3105061"/>
            <a:ext cx="1189037" cy="923925"/>
          </a:xfrm>
          <a:prstGeom prst="rect">
            <a:avLst/>
          </a:prstGeom>
          <a:noFill/>
          <a:ln w="9525" algn="in">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5" name="Picture 21" descr="symbrepu_marian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3847" y="921212"/>
            <a:ext cx="1187450" cy="923925"/>
          </a:xfrm>
          <a:prstGeom prst="rect">
            <a:avLst/>
          </a:prstGeom>
          <a:noFill/>
          <a:ln w="9525" algn="in">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7" name="Picture 23" descr="symbrepu_scea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6882" y="2004345"/>
            <a:ext cx="1189037" cy="980744"/>
          </a:xfrm>
          <a:prstGeom prst="rect">
            <a:avLst/>
          </a:prstGeom>
          <a:noFill/>
          <a:ln w="9525" algn="in">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5" name="Text Box 27"/>
          <p:cNvSpPr txBox="1">
            <a:spLocks noChangeArrowheads="1"/>
          </p:cNvSpPr>
          <p:nvPr/>
        </p:nvSpPr>
        <p:spPr bwMode="auto">
          <a:xfrm>
            <a:off x="1432" y="2447938"/>
            <a:ext cx="3922496" cy="1656163"/>
          </a:xfrm>
          <a:prstGeom prst="rect">
            <a:avLst/>
          </a:prstGeom>
          <a:solidFill>
            <a:schemeClr val="bg1">
              <a:lumMod val="95000"/>
            </a:schemeClr>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200" b="1" u="sng" dirty="0" smtClean="0">
                <a:latin typeface="+mj-lt"/>
                <a:cs typeface="Arial" pitchFamily="34" charset="0"/>
              </a:rPr>
              <a:t>Quelle est la signification de ces symboles</a:t>
            </a:r>
            <a:endParaRPr lang="fr-FR" sz="1200" dirty="0">
              <a:solidFill>
                <a:prstClr val="black"/>
              </a:solidFill>
              <a:latin typeface="+mj-lt"/>
              <a:cs typeface="Arial" pitchFamily="34" charset="0"/>
            </a:endParaRPr>
          </a:p>
          <a:p>
            <a:pPr lvl="0" fontAlgn="base">
              <a:spcBef>
                <a:spcPct val="0"/>
              </a:spcBef>
              <a:spcAft>
                <a:spcPct val="0"/>
              </a:spcAft>
            </a:pPr>
            <a:endParaRPr lang="fr-FR" sz="1200" dirty="0" smtClean="0">
              <a:solidFill>
                <a:prstClr val="black"/>
              </a:solidFill>
              <a:latin typeface="+mj-lt"/>
              <a:cs typeface="Arial" pitchFamily="34" charset="0"/>
            </a:endParaRPr>
          </a:p>
          <a:p>
            <a:pPr lvl="0" fontAlgn="base">
              <a:spcBef>
                <a:spcPct val="0"/>
              </a:spcBef>
              <a:spcAft>
                <a:spcPct val="0"/>
              </a:spcAft>
            </a:pPr>
            <a:r>
              <a:rPr lang="fr-FR" sz="1200" dirty="0" smtClean="0">
                <a:solidFill>
                  <a:prstClr val="black"/>
                </a:solidFill>
                <a:latin typeface="+mj-lt"/>
                <a:cs typeface="Arial" pitchFamily="34" charset="0"/>
              </a:rPr>
              <a:t>1.</a:t>
            </a:r>
          </a:p>
          <a:p>
            <a:pPr lvl="0" fontAlgn="base">
              <a:spcBef>
                <a:spcPct val="0"/>
              </a:spcBef>
              <a:spcAft>
                <a:spcPct val="0"/>
              </a:spcAft>
            </a:pPr>
            <a:r>
              <a:rPr lang="fr-FR" sz="1200" dirty="0" smtClean="0">
                <a:solidFill>
                  <a:prstClr val="black"/>
                </a:solidFill>
                <a:latin typeface="+mj-lt"/>
                <a:cs typeface="Arial" pitchFamily="34" charset="0"/>
              </a:rPr>
              <a:t>2.</a:t>
            </a:r>
          </a:p>
          <a:p>
            <a:pPr lvl="0" fontAlgn="base">
              <a:spcBef>
                <a:spcPct val="0"/>
              </a:spcBef>
              <a:spcAft>
                <a:spcPct val="0"/>
              </a:spcAft>
            </a:pPr>
            <a:r>
              <a:rPr lang="fr-FR" sz="1200" dirty="0" smtClean="0">
                <a:solidFill>
                  <a:prstClr val="black"/>
                </a:solidFill>
                <a:latin typeface="+mj-lt"/>
                <a:cs typeface="Arial" pitchFamily="34" charset="0"/>
              </a:rPr>
              <a:t>3.</a:t>
            </a:r>
          </a:p>
          <a:p>
            <a:pPr lvl="0" fontAlgn="base">
              <a:spcBef>
                <a:spcPct val="0"/>
              </a:spcBef>
              <a:spcAft>
                <a:spcPct val="0"/>
              </a:spcAft>
            </a:pPr>
            <a:r>
              <a:rPr lang="fr-FR" sz="1200" dirty="0" smtClean="0">
                <a:solidFill>
                  <a:prstClr val="black"/>
                </a:solidFill>
                <a:latin typeface="+mj-lt"/>
                <a:cs typeface="Arial" pitchFamily="34" charset="0"/>
              </a:rPr>
              <a:t>4.</a:t>
            </a:r>
          </a:p>
          <a:p>
            <a:pPr lvl="0" fontAlgn="base">
              <a:spcBef>
                <a:spcPct val="0"/>
              </a:spcBef>
              <a:spcAft>
                <a:spcPct val="0"/>
              </a:spcAft>
            </a:pPr>
            <a:r>
              <a:rPr lang="fr-FR" sz="1200" dirty="0" smtClean="0">
                <a:solidFill>
                  <a:prstClr val="black"/>
                </a:solidFill>
                <a:latin typeface="+mj-lt"/>
                <a:cs typeface="Arial" pitchFamily="34" charset="0"/>
              </a:rPr>
              <a:t>5.</a:t>
            </a:r>
          </a:p>
          <a:p>
            <a:pPr lvl="0" fontAlgn="base">
              <a:spcBef>
                <a:spcPct val="0"/>
              </a:spcBef>
              <a:spcAft>
                <a:spcPct val="0"/>
              </a:spcAft>
            </a:pPr>
            <a:r>
              <a:rPr lang="fr-FR" sz="1200" dirty="0" smtClean="0">
                <a:solidFill>
                  <a:prstClr val="black"/>
                </a:solidFill>
                <a:latin typeface="+mj-lt"/>
                <a:cs typeface="Arial" pitchFamily="34" charset="0"/>
              </a:rPr>
              <a:t>6.</a:t>
            </a:r>
            <a:endParaRPr lang="fr-FR" sz="1200" dirty="0">
              <a:solidFill>
                <a:prstClr val="black"/>
              </a:solidFill>
              <a:latin typeface="+mj-lt"/>
              <a:cs typeface="Arial" pitchFamily="34" charset="0"/>
            </a:endParaRPr>
          </a:p>
          <a:p>
            <a:pPr lvl="0" fontAlgn="base">
              <a:spcBef>
                <a:spcPct val="0"/>
              </a:spcBef>
              <a:spcAft>
                <a:spcPct val="0"/>
              </a:spcAft>
            </a:pPr>
            <a:endParaRPr kumimoji="0" lang="fr-FR" sz="1200" b="0" i="0" u="none" strike="noStrike" cap="none" normalizeH="0" baseline="0" dirty="0" smtClean="0">
              <a:ln>
                <a:noFill/>
              </a:ln>
              <a:effectLst/>
              <a:latin typeface="Arial" pitchFamily="34" charset="0"/>
              <a:cs typeface="Arial" pitchFamily="34" charset="0"/>
            </a:endParaRPr>
          </a:p>
        </p:txBody>
      </p:sp>
      <p:sp>
        <p:nvSpPr>
          <p:cNvPr id="37" name="Text Box 29"/>
          <p:cNvSpPr txBox="1">
            <a:spLocks noChangeArrowheads="1"/>
          </p:cNvSpPr>
          <p:nvPr/>
        </p:nvSpPr>
        <p:spPr bwMode="auto">
          <a:xfrm>
            <a:off x="0" y="836712"/>
            <a:ext cx="3923928" cy="1313407"/>
          </a:xfrm>
          <a:prstGeom prst="rect">
            <a:avLst/>
          </a:prstGeom>
          <a:solidFill>
            <a:schemeClr val="bg1">
              <a:lumMod val="95000"/>
            </a:schemeClr>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R="0" lvl="0" algn="ctr" defTabSz="914400" rtl="0" eaLnBrk="1" fontAlgn="base" latinLnBrk="0" hangingPunct="1">
              <a:lnSpc>
                <a:spcPct val="100000"/>
              </a:lnSpc>
              <a:spcBef>
                <a:spcPct val="0"/>
              </a:spcBef>
              <a:spcAft>
                <a:spcPct val="0"/>
              </a:spcAft>
              <a:buClrTx/>
              <a:buSzTx/>
              <a:tabLst/>
            </a:pPr>
            <a:r>
              <a:rPr lang="fr-FR" sz="1200" b="1" u="sng" dirty="0" smtClean="0">
                <a:latin typeface="+mj-lt"/>
                <a:cs typeface="Arial" pitchFamily="34" charset="0"/>
              </a:rPr>
              <a:t>Place dans chaque cercle le chiffre du symbole qui lui correspond :</a:t>
            </a:r>
          </a:p>
          <a:p>
            <a:pPr marR="0" lvl="0" algn="ctr" defTabSz="914400" rtl="0" eaLnBrk="1" fontAlgn="base" latinLnBrk="0" hangingPunct="1">
              <a:lnSpc>
                <a:spcPct val="100000"/>
              </a:lnSpc>
              <a:spcBef>
                <a:spcPct val="0"/>
              </a:spcBef>
              <a:spcAft>
                <a:spcPct val="0"/>
              </a:spcAft>
              <a:buClrTx/>
              <a:buSzTx/>
              <a:tabLst/>
            </a:pPr>
            <a:endParaRPr lang="fr-FR" sz="1200" b="1" u="sng" dirty="0" smtClean="0">
              <a:latin typeface="+mj-lt"/>
              <a:cs typeface="Arial" pitchFamily="34" charset="0"/>
            </a:endParaRPr>
          </a:p>
          <a:p>
            <a:pPr marR="0" lvl="0" algn="just" defTabSz="914400" rtl="0" eaLnBrk="1" fontAlgn="base" latinLnBrk="0" hangingPunct="1">
              <a:lnSpc>
                <a:spcPct val="100000"/>
              </a:lnSpc>
              <a:spcBef>
                <a:spcPct val="0"/>
              </a:spcBef>
              <a:spcAft>
                <a:spcPct val="0"/>
              </a:spcAft>
              <a:buClrTx/>
              <a:buSzTx/>
              <a:tabLst/>
            </a:pPr>
            <a:r>
              <a:rPr kumimoji="0" lang="fr-FR" sz="1200" i="0" strike="noStrike" cap="none" normalizeH="0" baseline="0" dirty="0" smtClean="0">
                <a:ln>
                  <a:noFill/>
                </a:ln>
                <a:effectLst/>
                <a:latin typeface="+mj-lt"/>
                <a:cs typeface="Arial" pitchFamily="34" charset="0"/>
              </a:rPr>
              <a:t>1. Le coq / 2. Le</a:t>
            </a:r>
            <a:r>
              <a:rPr kumimoji="0" lang="fr-FR" sz="1200" i="0" strike="noStrike" cap="none" normalizeH="0" dirty="0" smtClean="0">
                <a:ln>
                  <a:noFill/>
                </a:ln>
                <a:effectLst/>
                <a:latin typeface="+mj-lt"/>
                <a:cs typeface="Arial" pitchFamily="34" charset="0"/>
              </a:rPr>
              <a:t> 14 juillet</a:t>
            </a:r>
            <a:r>
              <a:rPr kumimoji="0" lang="fr-FR" sz="1200" i="0" strike="noStrike" cap="none" normalizeH="0" baseline="0" dirty="0" smtClean="0">
                <a:ln>
                  <a:noFill/>
                </a:ln>
                <a:effectLst/>
                <a:latin typeface="+mj-lt"/>
                <a:cs typeface="Arial" pitchFamily="34" charset="0"/>
              </a:rPr>
              <a:t> / 3. Liberté</a:t>
            </a:r>
            <a:r>
              <a:rPr kumimoji="0" lang="fr-FR" sz="1200" i="0" strike="noStrike" cap="none" normalizeH="0" dirty="0" smtClean="0">
                <a:ln>
                  <a:noFill/>
                </a:ln>
                <a:effectLst/>
                <a:latin typeface="+mj-lt"/>
                <a:cs typeface="Arial" pitchFamily="34" charset="0"/>
              </a:rPr>
              <a:t> Egalite Fraternité</a:t>
            </a:r>
            <a:r>
              <a:rPr kumimoji="0" lang="fr-FR" sz="1200" i="0" strike="noStrike" cap="none" normalizeH="0" baseline="0" dirty="0" smtClean="0">
                <a:ln>
                  <a:noFill/>
                </a:ln>
                <a:effectLst/>
                <a:latin typeface="+mj-lt"/>
                <a:cs typeface="Arial" pitchFamily="34" charset="0"/>
              </a:rPr>
              <a:t> / 4. La Marseillaise / 5. La Marianne</a:t>
            </a:r>
            <a:r>
              <a:rPr kumimoji="0" lang="fr-FR" sz="1200" i="0" strike="noStrike" cap="none" normalizeH="0" dirty="0" smtClean="0">
                <a:ln>
                  <a:noFill/>
                </a:ln>
                <a:effectLst/>
                <a:latin typeface="+mj-lt"/>
                <a:cs typeface="Arial" pitchFamily="34" charset="0"/>
              </a:rPr>
              <a:t> / 6. </a:t>
            </a:r>
            <a:r>
              <a:rPr lang="fr-FR" sz="1200" dirty="0" smtClean="0">
                <a:latin typeface="+mj-lt"/>
                <a:cs typeface="Arial" pitchFamily="34" charset="0"/>
              </a:rPr>
              <a:t>Bleu Blanc rouge</a:t>
            </a:r>
            <a:endParaRPr kumimoji="0" lang="fr-FR" sz="1200" i="0" strike="noStrike" cap="none" normalizeH="0" baseline="0" dirty="0" smtClean="0">
              <a:ln>
                <a:noFill/>
              </a:ln>
              <a:effectLst/>
              <a:latin typeface="+mj-lt"/>
              <a:cs typeface="Arial" pitchFamily="34" charset="0"/>
            </a:endParaRPr>
          </a:p>
          <a:p>
            <a:pPr marR="0" lvl="0" defTabSz="914400" rtl="0" eaLnBrk="1" fontAlgn="base" latinLnBrk="0" hangingPunct="1">
              <a:lnSpc>
                <a:spcPct val="100000"/>
              </a:lnSpc>
              <a:spcBef>
                <a:spcPct val="0"/>
              </a:spcBef>
              <a:spcAft>
                <a:spcPct val="0"/>
              </a:spcAft>
              <a:buClrTx/>
              <a:buSzTx/>
              <a:tabLst/>
            </a:pPr>
            <a:endParaRPr kumimoji="0" lang="fr-FR" sz="1200" i="0" strike="noStrike" cap="none" normalizeH="0" baseline="0" dirty="0">
              <a:ln>
                <a:noFill/>
              </a:ln>
              <a:effectLst/>
              <a:latin typeface="Times New Roman" pitchFamily="18" charset="0"/>
              <a:cs typeface="Arial" pitchFamily="34" charset="0"/>
            </a:endParaRPr>
          </a:p>
        </p:txBody>
      </p:sp>
      <p:sp>
        <p:nvSpPr>
          <p:cNvPr id="8" name="Ellipse 7"/>
          <p:cNvSpPr/>
          <p:nvPr/>
        </p:nvSpPr>
        <p:spPr>
          <a:xfrm>
            <a:off x="4943466" y="1561933"/>
            <a:ext cx="288032" cy="3114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2" name="Ellipse 41"/>
          <p:cNvSpPr/>
          <p:nvPr/>
        </p:nvSpPr>
        <p:spPr>
          <a:xfrm>
            <a:off x="7952544" y="3727810"/>
            <a:ext cx="288032" cy="3114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3" name="Ellipse 42"/>
          <p:cNvSpPr/>
          <p:nvPr/>
        </p:nvSpPr>
        <p:spPr>
          <a:xfrm>
            <a:off x="4968850" y="3727810"/>
            <a:ext cx="288032" cy="3114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4" name="Ellipse 43"/>
          <p:cNvSpPr/>
          <p:nvPr/>
        </p:nvSpPr>
        <p:spPr>
          <a:xfrm>
            <a:off x="4938258" y="2690082"/>
            <a:ext cx="288032" cy="3114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5" name="Ellipse 44"/>
          <p:cNvSpPr/>
          <p:nvPr/>
        </p:nvSpPr>
        <p:spPr>
          <a:xfrm>
            <a:off x="7971297" y="1558889"/>
            <a:ext cx="288032" cy="3114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6" name="Ellipse 45"/>
          <p:cNvSpPr/>
          <p:nvPr/>
        </p:nvSpPr>
        <p:spPr>
          <a:xfrm>
            <a:off x="7952544" y="2661866"/>
            <a:ext cx="288032" cy="3114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 name="Espace réservé du numéro de diapositive 2"/>
          <p:cNvSpPr>
            <a:spLocks noGrp="1"/>
          </p:cNvSpPr>
          <p:nvPr>
            <p:ph type="sldNum" sz="quarter" idx="12"/>
          </p:nvPr>
        </p:nvSpPr>
        <p:spPr/>
        <p:txBody>
          <a:bodyPr/>
          <a:lstStyle/>
          <a:p>
            <a:fld id="{CEA47734-209D-4804-9E22-F7EAA92B8578}" type="slidenum">
              <a:rPr lang="fr-FR" smtClean="0"/>
              <a:t>1</a:t>
            </a:fld>
            <a:endParaRPr lang="fr-FR"/>
          </a:p>
        </p:txBody>
      </p:sp>
      <p:pic>
        <p:nvPicPr>
          <p:cNvPr id="1026" name="Picture 2" descr="http://media.meltystyle.fr/article-1910755-ajust_930-f1384955532/logo-du-coq-argent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65094" y="3115297"/>
            <a:ext cx="1187450" cy="92392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1432" y="4509120"/>
            <a:ext cx="3309268" cy="276999"/>
          </a:xfrm>
          <a:prstGeom prst="rect">
            <a:avLst/>
          </a:prstGeom>
        </p:spPr>
        <p:txBody>
          <a:bodyPr wrap="square">
            <a:spAutoFit/>
          </a:bodyPr>
          <a:lstStyle/>
          <a:p>
            <a:r>
              <a:rPr lang="fr-FR" sz="1200" b="1" u="sng" dirty="0" smtClean="0"/>
              <a:t>Extrait de la Constitution de la Vème République</a:t>
            </a:r>
            <a:endParaRPr lang="fr-FR" sz="1200" b="1" u="sng" dirty="0"/>
          </a:p>
        </p:txBody>
      </p:sp>
      <p:sp>
        <p:nvSpPr>
          <p:cNvPr id="28" name="Rectangle 27"/>
          <p:cNvSpPr/>
          <p:nvPr/>
        </p:nvSpPr>
        <p:spPr>
          <a:xfrm>
            <a:off x="1432" y="4786119"/>
            <a:ext cx="4644876" cy="1954381"/>
          </a:xfrm>
          <a:prstGeom prst="rect">
            <a:avLst/>
          </a:prstGeom>
          <a:solidFill>
            <a:schemeClr val="bg1">
              <a:lumMod val="95000"/>
            </a:schemeClr>
          </a:solidFill>
          <a:ln>
            <a:solidFill>
              <a:schemeClr val="tx1"/>
            </a:solidFill>
          </a:ln>
        </p:spPr>
        <p:txBody>
          <a:bodyPr wrap="square">
            <a:spAutoFit/>
          </a:bodyPr>
          <a:lstStyle/>
          <a:p>
            <a:r>
              <a:rPr lang="fr-FR" sz="1100" b="1" dirty="0"/>
              <a:t>PRÉAMBULE</a:t>
            </a:r>
          </a:p>
          <a:p>
            <a:r>
              <a:rPr lang="fr-FR" sz="1100" dirty="0"/>
              <a:t>Le peuple français proclame solennellement son attachement aux Droits de l'homme et aux principes de la souveraineté nationale tels qu'ils ont été définis par la Déclaration de 1789, confirmée et complétée par le préambule de la Constitution de 1946, ainsi qu'aux droits et devoirs définis dans la Charte de l'environnement de 2004.</a:t>
            </a:r>
          </a:p>
          <a:p>
            <a:r>
              <a:rPr lang="fr-FR" sz="1100" b="1" dirty="0" smtClean="0"/>
              <a:t>Article premier</a:t>
            </a:r>
            <a:r>
              <a:rPr lang="fr-FR" sz="1100" dirty="0"/>
              <a:t/>
            </a:r>
            <a:br>
              <a:rPr lang="fr-FR" sz="1100" dirty="0"/>
            </a:br>
            <a:r>
              <a:rPr lang="fr-FR" sz="1100" dirty="0"/>
              <a:t>En vertu de ces principes et de celui de la libre détermination des peuples, la République offre aux territoires d'outre-mer qui manifestent la volonté d'y adhérer des institutions nouvelles fondées sur l'idéal commun de liberté, d'égalité et de fraternité et conçues en vue de leur évolution démocratique</a:t>
            </a:r>
            <a:r>
              <a:rPr lang="fr-FR" sz="1100" dirty="0" smtClean="0"/>
              <a:t>.</a:t>
            </a:r>
            <a:endParaRPr lang="fr-FR" sz="1100" dirty="0"/>
          </a:p>
        </p:txBody>
      </p:sp>
      <p:sp>
        <p:nvSpPr>
          <p:cNvPr id="29" name="Rectangle 28"/>
          <p:cNvSpPr/>
          <p:nvPr/>
        </p:nvSpPr>
        <p:spPr>
          <a:xfrm>
            <a:off x="-869" y="4232121"/>
            <a:ext cx="2710229" cy="276999"/>
          </a:xfrm>
          <a:prstGeom prst="rect">
            <a:avLst/>
          </a:prstGeom>
          <a:solidFill>
            <a:schemeClr val="bg2"/>
          </a:solidFill>
          <a:ln>
            <a:solidFill>
              <a:schemeClr val="tx1"/>
            </a:solidFill>
          </a:ln>
        </p:spPr>
        <p:txBody>
          <a:bodyPr wrap="none">
            <a:spAutoFit/>
          </a:bodyPr>
          <a:lstStyle/>
          <a:p>
            <a:r>
              <a:rPr lang="fr-FR" sz="1200" b="1" dirty="0" smtClean="0"/>
              <a:t>2) </a:t>
            </a:r>
            <a:r>
              <a:rPr lang="fr-FR" sz="1200" b="1" u="sng" dirty="0" smtClean="0"/>
              <a:t>Valeurs et Principes de la République</a:t>
            </a:r>
            <a:endParaRPr lang="fr-FR" sz="1200" b="1" u="sng" dirty="0"/>
          </a:p>
        </p:txBody>
      </p:sp>
      <p:sp>
        <p:nvSpPr>
          <p:cNvPr id="30" name="ZoneTexte 29"/>
          <p:cNvSpPr txBox="1"/>
          <p:nvPr/>
        </p:nvSpPr>
        <p:spPr>
          <a:xfrm>
            <a:off x="4646308" y="4783372"/>
            <a:ext cx="4504432" cy="461665"/>
          </a:xfrm>
          <a:prstGeom prst="rect">
            <a:avLst/>
          </a:prstGeom>
          <a:noFill/>
          <a:ln>
            <a:solidFill>
              <a:schemeClr val="tx1"/>
            </a:solidFill>
          </a:ln>
        </p:spPr>
        <p:txBody>
          <a:bodyPr wrap="square" rtlCol="0">
            <a:spAutoFit/>
          </a:bodyPr>
          <a:lstStyle/>
          <a:p>
            <a:r>
              <a:rPr lang="fr-FR" sz="1200" i="1" dirty="0" smtClean="0"/>
              <a:t>Relevez dans le préambule de la Constitution les </a:t>
            </a:r>
            <a:r>
              <a:rPr lang="fr-FR" sz="1200" b="1" i="1" dirty="0" smtClean="0"/>
              <a:t>valeurs</a:t>
            </a:r>
            <a:r>
              <a:rPr lang="fr-FR" sz="1200" i="1" dirty="0" smtClean="0"/>
              <a:t> sur lesquelles sont basées la République française </a:t>
            </a:r>
          </a:p>
        </p:txBody>
      </p:sp>
      <p:sp>
        <p:nvSpPr>
          <p:cNvPr id="31" name="Rectangle 30"/>
          <p:cNvSpPr/>
          <p:nvPr/>
        </p:nvSpPr>
        <p:spPr>
          <a:xfrm>
            <a:off x="3543313" y="4137041"/>
            <a:ext cx="4572000" cy="646331"/>
          </a:xfrm>
          <a:prstGeom prst="rect">
            <a:avLst/>
          </a:prstGeom>
          <a:solidFill>
            <a:schemeClr val="bg2">
              <a:lumMod val="90000"/>
            </a:schemeClr>
          </a:solidFill>
          <a:ln>
            <a:solidFill>
              <a:schemeClr val="tx1"/>
            </a:solidFill>
          </a:ln>
        </p:spPr>
        <p:txBody>
          <a:bodyPr>
            <a:spAutoFit/>
          </a:bodyPr>
          <a:lstStyle/>
          <a:p>
            <a:r>
              <a:rPr lang="fr-FR" sz="1200" b="1" u="sng" dirty="0" smtClean="0"/>
              <a:t>L’article 1</a:t>
            </a:r>
            <a:r>
              <a:rPr lang="fr-FR" sz="1200" b="1" u="sng" baseline="30000" dirty="0" smtClean="0"/>
              <a:t>er</a:t>
            </a:r>
            <a:r>
              <a:rPr lang="fr-FR" sz="1200" b="1" u="sng" dirty="0" smtClean="0"/>
              <a:t> affirme 5 grands principes républicains : </a:t>
            </a:r>
            <a:r>
              <a:rPr lang="fr-FR" sz="1200" b="1" dirty="0" smtClean="0"/>
              <a:t>la République est indivisible, la laïcité, la république démocratique et sociale, la parité hommes-femmes.</a:t>
            </a:r>
            <a:endParaRPr lang="fr-FR" sz="1200" b="1" u="sng" dirty="0"/>
          </a:p>
        </p:txBody>
      </p:sp>
      <p:sp>
        <p:nvSpPr>
          <p:cNvPr id="25" name="Rectangle 24"/>
          <p:cNvSpPr/>
          <p:nvPr/>
        </p:nvSpPr>
        <p:spPr>
          <a:xfrm>
            <a:off x="4653048" y="5355505"/>
            <a:ext cx="4497692" cy="1384995"/>
          </a:xfrm>
          <a:prstGeom prst="rect">
            <a:avLst/>
          </a:prstGeom>
          <a:solidFill>
            <a:schemeClr val="bg1">
              <a:lumMod val="95000"/>
            </a:schemeClr>
          </a:solidFill>
          <a:ln>
            <a:solidFill>
              <a:schemeClr val="tx1"/>
            </a:solidFill>
          </a:ln>
        </p:spPr>
        <p:txBody>
          <a:bodyPr wrap="square">
            <a:spAutoFit/>
          </a:bodyPr>
          <a:lstStyle/>
          <a:p>
            <a:r>
              <a:rPr lang="fr-FR" sz="1200" b="1" dirty="0" smtClean="0"/>
              <a:t>a) </a:t>
            </a:r>
            <a:r>
              <a:rPr lang="fr-FR" sz="1200" b="1" u="sng" dirty="0" smtClean="0"/>
              <a:t>Une </a:t>
            </a:r>
            <a:r>
              <a:rPr lang="fr-FR" sz="1200" b="1" u="sng" dirty="0"/>
              <a:t>République indivisible</a:t>
            </a:r>
            <a:r>
              <a:rPr lang="fr-FR" sz="1200" b="1" dirty="0"/>
              <a:t> </a:t>
            </a:r>
            <a:r>
              <a:rPr lang="fr-FR" sz="1200" dirty="0"/>
              <a:t> : aucune partie du peuple, ni aucun individu, ne peut s’attribuer l’exercice de la souveraineté nationale. Seul le peuple exerce cette souveraineté par la voie de ses représentants (ex : les députés) ou du référendum. L’unité et l’indivisibilité garantissent une application uniforme du droit sur l’ensemble du territoire national. </a:t>
            </a:r>
            <a:r>
              <a:rPr lang="fr-FR" sz="1200" dirty="0">
                <a:hlinkClick r:id="rId8"/>
              </a:rPr>
              <a:t>http://www.vie-publique.fr</a:t>
            </a:r>
            <a:r>
              <a:rPr lang="fr-FR" sz="1200" dirty="0" smtClean="0">
                <a:hlinkClick r:id="rId8"/>
              </a:rPr>
              <a:t>/</a:t>
            </a:r>
            <a:r>
              <a:rPr lang="fr-FR" sz="1200" dirty="0" smtClean="0"/>
              <a:t> </a:t>
            </a:r>
          </a:p>
          <a:p>
            <a:endParaRPr lang="fr-FR" sz="1200" dirty="0"/>
          </a:p>
        </p:txBody>
      </p:sp>
    </p:spTree>
    <p:extLst>
      <p:ext uri="{BB962C8B-B14F-4D97-AF65-F5344CB8AC3E}">
        <p14:creationId xmlns:p14="http://schemas.microsoft.com/office/powerpoint/2010/main" val="4175917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EA47734-209D-4804-9E22-F7EAA92B8578}" type="slidenum">
              <a:rPr lang="fr-FR" smtClean="0"/>
              <a:t>2</a:t>
            </a:fld>
            <a:endParaRPr lang="fr-FR"/>
          </a:p>
        </p:txBody>
      </p:sp>
      <p:sp>
        <p:nvSpPr>
          <p:cNvPr id="3" name="Rectangle 2"/>
          <p:cNvSpPr/>
          <p:nvPr/>
        </p:nvSpPr>
        <p:spPr>
          <a:xfrm>
            <a:off x="28993" y="0"/>
            <a:ext cx="1966372" cy="276999"/>
          </a:xfrm>
          <a:prstGeom prst="rect">
            <a:avLst/>
          </a:prstGeom>
          <a:solidFill>
            <a:schemeClr val="bg2"/>
          </a:solidFill>
          <a:ln>
            <a:solidFill>
              <a:schemeClr val="tx1"/>
            </a:solidFill>
          </a:ln>
        </p:spPr>
        <p:txBody>
          <a:bodyPr wrap="none">
            <a:spAutoFit/>
          </a:bodyPr>
          <a:lstStyle/>
          <a:p>
            <a:r>
              <a:rPr lang="fr-FR" sz="1200" b="1" dirty="0" smtClean="0"/>
              <a:t>… et la Nouvelle - Calédonie</a:t>
            </a:r>
            <a:endParaRPr lang="fr-FR" sz="1200" b="1" u="sng" dirty="0"/>
          </a:p>
        </p:txBody>
      </p:sp>
      <p:sp>
        <p:nvSpPr>
          <p:cNvPr id="4" name="Rectangle à coins arrondis 3"/>
          <p:cNvSpPr/>
          <p:nvPr/>
        </p:nvSpPr>
        <p:spPr>
          <a:xfrm>
            <a:off x="14433" y="404664"/>
            <a:ext cx="9007503" cy="20882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fr-FR" dirty="0" smtClean="0">
              <a:solidFill>
                <a:schemeClr val="tx1"/>
              </a:solidFill>
            </a:endParaRPr>
          </a:p>
          <a:p>
            <a:pPr algn="just"/>
            <a:r>
              <a:rPr lang="fr-FR" sz="1400" dirty="0" smtClean="0">
                <a:solidFill>
                  <a:schemeClr val="tx1"/>
                </a:solidFill>
              </a:rPr>
              <a:t>Les </a:t>
            </a:r>
            <a:r>
              <a:rPr lang="fr-FR" sz="1400" b="1" dirty="0">
                <a:solidFill>
                  <a:schemeClr val="tx1"/>
                </a:solidFill>
              </a:rPr>
              <a:t>signes identitaires de la </a:t>
            </a:r>
            <a:r>
              <a:rPr lang="fr-FR" sz="1400" b="1" u="sng" dirty="0">
                <a:solidFill>
                  <a:schemeClr val="tx1"/>
                </a:solidFill>
                <a:hlinkClick r:id="rId2" tooltip="Nouvelle-Calédonie"/>
              </a:rPr>
              <a:t>Nouvelle-Calédonie</a:t>
            </a:r>
            <a:r>
              <a:rPr lang="fr-FR" sz="1400" dirty="0">
                <a:solidFill>
                  <a:schemeClr val="tx1"/>
                </a:solidFill>
              </a:rPr>
              <a:t> sont un ensemble de symboles représentant cette collectivité locale française au statut spécifique. Ils sont prévus par l'</a:t>
            </a:r>
            <a:r>
              <a:rPr lang="fr-FR" sz="1400" u="sng" dirty="0">
                <a:solidFill>
                  <a:schemeClr val="tx1"/>
                </a:solidFill>
                <a:hlinkClick r:id="rId3" tooltip="Accord de Nouméa"/>
              </a:rPr>
              <a:t>accord de Nouméa</a:t>
            </a:r>
            <a:r>
              <a:rPr lang="fr-FR" sz="1400" dirty="0">
                <a:solidFill>
                  <a:schemeClr val="tx1"/>
                </a:solidFill>
              </a:rPr>
              <a:t> signé </a:t>
            </a:r>
            <a:r>
              <a:rPr lang="fr-FR" sz="1400" dirty="0" smtClean="0">
                <a:solidFill>
                  <a:schemeClr val="tx1"/>
                </a:solidFill>
              </a:rPr>
              <a:t>le </a:t>
            </a:r>
            <a:r>
              <a:rPr lang="fr-FR" sz="1400" u="sng" dirty="0">
                <a:solidFill>
                  <a:schemeClr val="tx1"/>
                </a:solidFill>
                <a:hlinkClick r:id="rId4" tooltip="5 mai"/>
              </a:rPr>
              <a:t>5</a:t>
            </a:r>
            <a:r>
              <a:rPr lang="fr-FR" sz="1400" dirty="0">
                <a:solidFill>
                  <a:schemeClr val="tx1"/>
                </a:solidFill>
              </a:rPr>
              <a:t> </a:t>
            </a:r>
            <a:r>
              <a:rPr lang="fr-FR" sz="1400" u="sng" dirty="0">
                <a:solidFill>
                  <a:schemeClr val="tx1"/>
                </a:solidFill>
                <a:hlinkClick r:id="rId5" tooltip="Mai 1998"/>
              </a:rPr>
              <a:t>mai</a:t>
            </a:r>
            <a:r>
              <a:rPr lang="fr-FR" sz="1400" dirty="0">
                <a:solidFill>
                  <a:schemeClr val="tx1"/>
                </a:solidFill>
              </a:rPr>
              <a:t> </a:t>
            </a:r>
            <a:r>
              <a:rPr lang="fr-FR" sz="1400" u="sng" dirty="0">
                <a:solidFill>
                  <a:schemeClr val="tx1"/>
                </a:solidFill>
                <a:hlinkClick r:id="rId6" tooltip="1998"/>
              </a:rPr>
              <a:t>1998</a:t>
            </a:r>
            <a:r>
              <a:rPr lang="fr-FR" sz="1400" dirty="0">
                <a:solidFill>
                  <a:schemeClr val="tx1"/>
                </a:solidFill>
              </a:rPr>
              <a:t>. Ils comprennent : le nom du pays (qui reste à déterminer, celui-ci restant en attendant par défaut « Nouvelle-Calédonie »), son </a:t>
            </a:r>
            <a:r>
              <a:rPr lang="fr-FR" sz="1400" u="sng" dirty="0">
                <a:solidFill>
                  <a:schemeClr val="tx1"/>
                </a:solidFill>
                <a:hlinkClick r:id="rId7" tooltip="Drapeaux de la Nouvelle-Calédonie"/>
              </a:rPr>
              <a:t>drapeau</a:t>
            </a:r>
            <a:r>
              <a:rPr lang="fr-FR" sz="1400" dirty="0">
                <a:solidFill>
                  <a:schemeClr val="tx1"/>
                </a:solidFill>
              </a:rPr>
              <a:t> (dont le choix reste également à finaliser), sa </a:t>
            </a:r>
            <a:r>
              <a:rPr lang="fr-FR" sz="1400" u="sng" dirty="0">
                <a:solidFill>
                  <a:schemeClr val="tx1"/>
                </a:solidFill>
                <a:hlinkClick r:id="rId8" tooltip="Terre de parole, Terre de partage"/>
              </a:rPr>
              <a:t>devise</a:t>
            </a:r>
            <a:r>
              <a:rPr lang="fr-FR" sz="1400" dirty="0">
                <a:solidFill>
                  <a:schemeClr val="tx1"/>
                </a:solidFill>
              </a:rPr>
              <a:t>, son </a:t>
            </a:r>
            <a:r>
              <a:rPr lang="fr-FR" sz="1400" u="sng" dirty="0">
                <a:solidFill>
                  <a:schemeClr val="tx1"/>
                </a:solidFill>
                <a:hlinkClick r:id="rId9" tooltip="Soyons unis, devenons frères"/>
              </a:rPr>
              <a:t>hymne</a:t>
            </a:r>
            <a:r>
              <a:rPr lang="fr-FR" sz="1400" dirty="0">
                <a:solidFill>
                  <a:schemeClr val="tx1"/>
                </a:solidFill>
              </a:rPr>
              <a:t> et ses </a:t>
            </a:r>
            <a:r>
              <a:rPr lang="fr-FR" sz="1400" u="sng" dirty="0">
                <a:solidFill>
                  <a:schemeClr val="tx1"/>
                </a:solidFill>
                <a:hlinkClick r:id="rId10" tooltip="Franc pacifique"/>
              </a:rPr>
              <a:t>billets de banque</a:t>
            </a:r>
            <a:r>
              <a:rPr lang="fr-FR" sz="1400" dirty="0" smtClean="0">
                <a:solidFill>
                  <a:schemeClr val="tx1"/>
                </a:solidFill>
              </a:rPr>
              <a:t>. </a:t>
            </a:r>
          </a:p>
          <a:p>
            <a:pPr algn="just"/>
            <a:endParaRPr lang="fr-FR" sz="1400" dirty="0" smtClean="0"/>
          </a:p>
          <a:p>
            <a:pPr algn="just"/>
            <a:r>
              <a:rPr lang="fr-FR" sz="1400" dirty="0" smtClean="0"/>
              <a:t>Quatre </a:t>
            </a:r>
            <a:r>
              <a:rPr lang="fr-FR" sz="1400" dirty="0"/>
              <a:t>signes ont pour l'instant été officiellement établis : l'hymne « </a:t>
            </a:r>
            <a:r>
              <a:rPr lang="fr-FR" sz="1400" u="sng" dirty="0">
                <a:hlinkClick r:id="rId9" tooltip="Soyons unis, devenons frères"/>
              </a:rPr>
              <a:t>Soyons unis, devenons frères</a:t>
            </a:r>
            <a:r>
              <a:rPr lang="fr-FR" sz="1400" dirty="0"/>
              <a:t> » et la devise « </a:t>
            </a:r>
            <a:r>
              <a:rPr lang="fr-FR" sz="1400" u="sng" dirty="0">
                <a:hlinkClick r:id="rId8" tooltip="Terre de parole, Terre de partage"/>
              </a:rPr>
              <a:t>Terre de parole, Terre de partage</a:t>
            </a:r>
            <a:r>
              <a:rPr lang="fr-FR" sz="1400" dirty="0"/>
              <a:t> </a:t>
            </a:r>
            <a:r>
              <a:rPr lang="fr-FR" sz="1400" dirty="0" smtClean="0"/>
              <a:t>», les </a:t>
            </a:r>
            <a:r>
              <a:rPr lang="fr-FR" sz="1400" dirty="0"/>
              <a:t>billets de </a:t>
            </a:r>
            <a:r>
              <a:rPr lang="fr-FR" sz="1400" dirty="0" smtClean="0"/>
              <a:t>banque et l’emblème.</a:t>
            </a:r>
            <a:endParaRPr lang="fr-FR" sz="1400" dirty="0"/>
          </a:p>
          <a:p>
            <a:endParaRPr lang="fr-FR" dirty="0">
              <a:solidFill>
                <a:schemeClr val="tx1"/>
              </a:solidFill>
            </a:endParaRPr>
          </a:p>
        </p:txBody>
      </p:sp>
      <p:sp>
        <p:nvSpPr>
          <p:cNvPr id="5" name="Ellipse 4"/>
          <p:cNvSpPr/>
          <p:nvPr/>
        </p:nvSpPr>
        <p:spPr>
          <a:xfrm>
            <a:off x="28993" y="2764568"/>
            <a:ext cx="2664296" cy="2016224"/>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Ellipse 5"/>
          <p:cNvSpPr/>
          <p:nvPr/>
        </p:nvSpPr>
        <p:spPr>
          <a:xfrm>
            <a:off x="3186037" y="2878783"/>
            <a:ext cx="2664296" cy="1787793"/>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i="1" dirty="0"/>
              <a:t>Soyons unis, devenons frères,</a:t>
            </a:r>
            <a:br>
              <a:rPr lang="fr-FR" sz="1400" i="1" dirty="0"/>
            </a:br>
            <a:r>
              <a:rPr lang="fr-FR" sz="1400" i="1" dirty="0"/>
              <a:t>Plus de violence ni de guerre.</a:t>
            </a:r>
            <a:br>
              <a:rPr lang="fr-FR" sz="1400" i="1" dirty="0"/>
            </a:br>
            <a:r>
              <a:rPr lang="fr-FR" sz="1400" i="1" dirty="0"/>
              <a:t>Marchons confiants et solidaires,</a:t>
            </a:r>
            <a:br>
              <a:rPr lang="fr-FR" sz="1400" i="1" dirty="0"/>
            </a:br>
            <a:r>
              <a:rPr lang="fr-FR" sz="1400" i="1" dirty="0"/>
              <a:t>Pour notre pays</a:t>
            </a:r>
          </a:p>
        </p:txBody>
      </p:sp>
      <p:sp>
        <p:nvSpPr>
          <p:cNvPr id="7" name="Ellipse 6"/>
          <p:cNvSpPr/>
          <p:nvPr/>
        </p:nvSpPr>
        <p:spPr>
          <a:xfrm>
            <a:off x="6230071" y="2878783"/>
            <a:ext cx="2664296" cy="2016224"/>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dirty="0"/>
          </a:p>
        </p:txBody>
      </p:sp>
      <p:pic>
        <p:nvPicPr>
          <p:cNvPr id="8" name="Image 7" descr="http://marinakahlemu.files.wordpress.com/2011/04/terre2parole-terre2partage.jpg?w=500&amp;h=375"/>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6452" y="3016596"/>
            <a:ext cx="1749378" cy="1512167"/>
          </a:xfrm>
          <a:prstGeom prst="rect">
            <a:avLst/>
          </a:prstGeom>
          <a:noFill/>
          <a:ln>
            <a:noFill/>
          </a:ln>
        </p:spPr>
      </p:pic>
      <p:sp>
        <p:nvSpPr>
          <p:cNvPr id="11" name="Ellipse 10"/>
          <p:cNvSpPr/>
          <p:nvPr/>
        </p:nvSpPr>
        <p:spPr>
          <a:xfrm>
            <a:off x="3175897" y="5020687"/>
            <a:ext cx="2664296" cy="1755576"/>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pic>
        <p:nvPicPr>
          <p:cNvPr id="12" name="Image 11" descr="http://cache.20minutes.fr/img/photos/20mn/2011-07/2011-07-21/article_cagou.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64157" y="5286407"/>
            <a:ext cx="2087775" cy="1224136"/>
          </a:xfrm>
          <a:prstGeom prst="rect">
            <a:avLst/>
          </a:prstGeom>
          <a:noFill/>
          <a:ln>
            <a:noFill/>
          </a:ln>
        </p:spPr>
      </p:pic>
      <p:pic>
        <p:nvPicPr>
          <p:cNvPr id="2050" name="Picture 2" descr="http://nouvellecaledonie.la1ere.fr/sites/regions_outremer/files/styles/top_big/public/assets/images/2014/02/24/billets_10000xpf060114-660a.png?itok=bvBFp2Wz"/>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75974" y="3193328"/>
            <a:ext cx="2372489" cy="1335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444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EA47734-209D-4804-9E22-F7EAA92B8578}" type="slidenum">
              <a:rPr lang="fr-FR" smtClean="0"/>
              <a:t>3</a:t>
            </a:fld>
            <a:endParaRPr lang="fr-FR"/>
          </a:p>
        </p:txBody>
      </p:sp>
      <p:sp>
        <p:nvSpPr>
          <p:cNvPr id="3" name="Rectangle 2"/>
          <p:cNvSpPr/>
          <p:nvPr/>
        </p:nvSpPr>
        <p:spPr>
          <a:xfrm>
            <a:off x="28993" y="0"/>
            <a:ext cx="2280753" cy="276999"/>
          </a:xfrm>
          <a:prstGeom prst="rect">
            <a:avLst/>
          </a:prstGeom>
          <a:solidFill>
            <a:schemeClr val="bg2"/>
          </a:solidFill>
          <a:ln>
            <a:solidFill>
              <a:schemeClr val="tx1"/>
            </a:solidFill>
          </a:ln>
        </p:spPr>
        <p:txBody>
          <a:bodyPr wrap="none">
            <a:spAutoFit/>
          </a:bodyPr>
          <a:lstStyle/>
          <a:p>
            <a:r>
              <a:rPr lang="fr-FR" sz="1200" b="1" dirty="0"/>
              <a:t>3</a:t>
            </a:r>
            <a:r>
              <a:rPr lang="fr-FR" sz="1200" b="1" dirty="0" smtClean="0"/>
              <a:t>) </a:t>
            </a:r>
            <a:r>
              <a:rPr lang="fr-FR" sz="1200" b="1" u="sng" dirty="0" smtClean="0"/>
              <a:t>Les principes de la République</a:t>
            </a:r>
            <a:endParaRPr lang="fr-FR" sz="1200" b="1" u="sng" dirty="0"/>
          </a:p>
        </p:txBody>
      </p:sp>
      <p:sp>
        <p:nvSpPr>
          <p:cNvPr id="7" name="Rectangle 6"/>
          <p:cNvSpPr/>
          <p:nvPr/>
        </p:nvSpPr>
        <p:spPr>
          <a:xfrm>
            <a:off x="6660232" y="0"/>
            <a:ext cx="2483768" cy="126876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1032" name="Picture 8" descr="http://upload.wikimedia.org/wikipedia/fr/thumb/3/38/Logo_de_la_R%C3%A9publique_fran%C3%A7aise_%281999%29.svg/320px-Logo_de_la_R%C3%A9publique_fran%C3%A7aise_%281999%29.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
            <a:ext cx="2483768" cy="12687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2771800" y="138499"/>
            <a:ext cx="3528392" cy="4958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i="1" dirty="0" smtClean="0"/>
              <a:t>LA France EST UNE REPUBLIQUE</a:t>
            </a:r>
            <a:endParaRPr lang="fr-FR" b="1" i="1" dirty="0"/>
          </a:p>
        </p:txBody>
      </p:sp>
      <p:sp>
        <p:nvSpPr>
          <p:cNvPr id="11" name="Rectangle à coins arrondis 10"/>
          <p:cNvSpPr/>
          <p:nvPr/>
        </p:nvSpPr>
        <p:spPr>
          <a:xfrm>
            <a:off x="179512" y="878865"/>
            <a:ext cx="1302647"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I</a:t>
            </a:r>
            <a:r>
              <a:rPr lang="fr-FR" b="1" dirty="0" smtClean="0"/>
              <a:t>ndivisible</a:t>
            </a:r>
            <a:endParaRPr lang="fr-FR" b="1" dirty="0"/>
          </a:p>
        </p:txBody>
      </p:sp>
      <p:sp>
        <p:nvSpPr>
          <p:cNvPr id="17" name="Rectangle à coins arrondis 16"/>
          <p:cNvSpPr/>
          <p:nvPr/>
        </p:nvSpPr>
        <p:spPr>
          <a:xfrm>
            <a:off x="5148064" y="878865"/>
            <a:ext cx="1302647"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t>Sociale</a:t>
            </a:r>
            <a:endParaRPr lang="fr-FR" b="1" dirty="0"/>
          </a:p>
        </p:txBody>
      </p:sp>
      <p:sp>
        <p:nvSpPr>
          <p:cNvPr id="18" name="Rectangle à coins arrondis 17"/>
          <p:cNvSpPr/>
          <p:nvPr/>
        </p:nvSpPr>
        <p:spPr>
          <a:xfrm>
            <a:off x="3203848" y="878865"/>
            <a:ext cx="1793696"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D</a:t>
            </a:r>
            <a:r>
              <a:rPr lang="fr-FR" b="1" dirty="0" smtClean="0"/>
              <a:t>émocratique</a:t>
            </a:r>
            <a:endParaRPr lang="fr-FR" b="1" dirty="0"/>
          </a:p>
        </p:txBody>
      </p:sp>
      <p:sp>
        <p:nvSpPr>
          <p:cNvPr id="19" name="Rectangle à coins arrondis 18"/>
          <p:cNvSpPr/>
          <p:nvPr/>
        </p:nvSpPr>
        <p:spPr>
          <a:xfrm>
            <a:off x="1673747" y="878865"/>
            <a:ext cx="1302647"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L</a:t>
            </a:r>
            <a:r>
              <a:rPr lang="fr-FR" b="1" dirty="0" smtClean="0"/>
              <a:t>aïque</a:t>
            </a:r>
            <a:endParaRPr lang="fr-FR" b="1" dirty="0"/>
          </a:p>
        </p:txBody>
      </p:sp>
      <p:sp>
        <p:nvSpPr>
          <p:cNvPr id="12" name="Rectangle 11"/>
          <p:cNvSpPr/>
          <p:nvPr/>
        </p:nvSpPr>
        <p:spPr>
          <a:xfrm>
            <a:off x="179512" y="2060848"/>
            <a:ext cx="1302647" cy="201622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smtClean="0"/>
              <a:t>La souveraineté nationale appartient au peuple qui l’exerce par ses représentants</a:t>
            </a:r>
            <a:endParaRPr lang="fr-FR" sz="1400" dirty="0"/>
          </a:p>
        </p:txBody>
      </p:sp>
      <p:sp>
        <p:nvSpPr>
          <p:cNvPr id="21" name="Rectangle 20"/>
          <p:cNvSpPr/>
          <p:nvPr/>
        </p:nvSpPr>
        <p:spPr>
          <a:xfrm>
            <a:off x="1673747" y="2060848"/>
            <a:ext cx="1302647" cy="201622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smtClean="0"/>
              <a:t>Unité territoriale et politique </a:t>
            </a:r>
          </a:p>
          <a:p>
            <a:pPr algn="ctr"/>
            <a:r>
              <a:rPr lang="fr-FR" sz="1400" dirty="0" smtClean="0"/>
              <a:t>Même langue et mêmes lois pour tous</a:t>
            </a:r>
            <a:endParaRPr lang="fr-FR" sz="1400" dirty="0"/>
          </a:p>
        </p:txBody>
      </p:sp>
      <p:sp>
        <p:nvSpPr>
          <p:cNvPr id="22" name="Rectangle 21"/>
          <p:cNvSpPr/>
          <p:nvPr/>
        </p:nvSpPr>
        <p:spPr>
          <a:xfrm>
            <a:off x="3449372" y="2060848"/>
            <a:ext cx="1302647" cy="201622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smtClean="0"/>
              <a:t>La République assure la liberté de culte  : elle est neutre</a:t>
            </a:r>
            <a:endParaRPr lang="fr-FR" sz="1400" dirty="0"/>
          </a:p>
        </p:txBody>
      </p:sp>
      <p:sp>
        <p:nvSpPr>
          <p:cNvPr id="23" name="Rectangle 22"/>
          <p:cNvSpPr/>
          <p:nvPr/>
        </p:nvSpPr>
        <p:spPr>
          <a:xfrm>
            <a:off x="5148063" y="2060848"/>
            <a:ext cx="1302647" cy="201622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smtClean="0"/>
              <a:t>La France garantit la protection sociale et la solidarité de tous</a:t>
            </a:r>
            <a:endParaRPr lang="fr-FR" sz="1400" dirty="0"/>
          </a:p>
        </p:txBody>
      </p:sp>
      <p:sp>
        <p:nvSpPr>
          <p:cNvPr id="13" name="Organigramme : Données 12"/>
          <p:cNvSpPr/>
          <p:nvPr/>
        </p:nvSpPr>
        <p:spPr>
          <a:xfrm>
            <a:off x="323528" y="4581128"/>
            <a:ext cx="648072" cy="1944216"/>
          </a:xfrm>
          <a:prstGeom prst="flowChartInputOutp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t>D</a:t>
            </a:r>
          </a:p>
          <a:p>
            <a:pPr algn="ctr"/>
            <a:r>
              <a:rPr lang="fr-FR" b="1" dirty="0" smtClean="0"/>
              <a:t>E</a:t>
            </a:r>
          </a:p>
          <a:p>
            <a:pPr algn="ctr"/>
            <a:r>
              <a:rPr lang="fr-FR" b="1" dirty="0" smtClean="0"/>
              <a:t>V</a:t>
            </a:r>
          </a:p>
          <a:p>
            <a:pPr algn="ctr"/>
            <a:r>
              <a:rPr lang="fr-FR" b="1" dirty="0" smtClean="0"/>
              <a:t>I</a:t>
            </a:r>
          </a:p>
          <a:p>
            <a:pPr algn="ctr"/>
            <a:r>
              <a:rPr lang="fr-FR" b="1" dirty="0" smtClean="0"/>
              <a:t>S</a:t>
            </a:r>
          </a:p>
          <a:p>
            <a:pPr algn="ctr"/>
            <a:r>
              <a:rPr lang="fr-FR" b="1" dirty="0"/>
              <a:t>E</a:t>
            </a:r>
          </a:p>
        </p:txBody>
      </p:sp>
      <p:sp>
        <p:nvSpPr>
          <p:cNvPr id="20" name="Rectangle à coins arrondis 19"/>
          <p:cNvSpPr/>
          <p:nvPr/>
        </p:nvSpPr>
        <p:spPr>
          <a:xfrm>
            <a:off x="1482159" y="4453880"/>
            <a:ext cx="2153737" cy="5760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6" name="Rectangle à coins arrondis 25"/>
          <p:cNvSpPr/>
          <p:nvPr/>
        </p:nvSpPr>
        <p:spPr>
          <a:xfrm>
            <a:off x="3920676" y="4453880"/>
            <a:ext cx="2153737" cy="5760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7" name="Rectangle à coins arrondis 26"/>
          <p:cNvSpPr/>
          <p:nvPr/>
        </p:nvSpPr>
        <p:spPr>
          <a:xfrm>
            <a:off x="6378703" y="4453880"/>
            <a:ext cx="2153737" cy="5760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8" name="Rectangle 27"/>
          <p:cNvSpPr/>
          <p:nvPr/>
        </p:nvSpPr>
        <p:spPr>
          <a:xfrm>
            <a:off x="1482159" y="5169696"/>
            <a:ext cx="2081729" cy="149966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fr-FR" sz="1400" dirty="0" smtClean="0"/>
              <a:t>Les citoyens doivent concourir au bien – être commun en s’entraidant fraternellement les uns les autres</a:t>
            </a:r>
            <a:endParaRPr lang="fr-FR" sz="1400" dirty="0"/>
          </a:p>
        </p:txBody>
      </p:sp>
      <p:sp>
        <p:nvSpPr>
          <p:cNvPr id="29" name="Rectangle 28"/>
          <p:cNvSpPr/>
          <p:nvPr/>
        </p:nvSpPr>
        <p:spPr>
          <a:xfrm>
            <a:off x="3983469" y="5169696"/>
            <a:ext cx="2081729" cy="149966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fr-FR" sz="1400" dirty="0" smtClean="0"/>
              <a:t>C’est tout ce qui ne nuit pas à autrui</a:t>
            </a:r>
            <a:endParaRPr lang="fr-FR" sz="1400" dirty="0"/>
          </a:p>
        </p:txBody>
      </p:sp>
      <p:sp>
        <p:nvSpPr>
          <p:cNvPr id="30" name="Rectangle 29"/>
          <p:cNvSpPr/>
          <p:nvPr/>
        </p:nvSpPr>
        <p:spPr>
          <a:xfrm>
            <a:off x="6450711" y="5182813"/>
            <a:ext cx="2081729" cy="149966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fr-FR" sz="1400" dirty="0" smtClean="0"/>
              <a:t>Les Hommes naissent libres et égaux en droit</a:t>
            </a:r>
            <a:endParaRPr lang="fr-FR" sz="1400" dirty="0"/>
          </a:p>
        </p:txBody>
      </p:sp>
    </p:spTree>
    <p:extLst>
      <p:ext uri="{BB962C8B-B14F-4D97-AF65-F5344CB8AC3E}">
        <p14:creationId xmlns:p14="http://schemas.microsoft.com/office/powerpoint/2010/main" val="424229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EA47734-209D-4804-9E22-F7EAA92B8578}" type="slidenum">
              <a:rPr lang="fr-FR" smtClean="0"/>
              <a:t>4</a:t>
            </a:fld>
            <a:endParaRPr lang="fr-FR"/>
          </a:p>
        </p:txBody>
      </p:sp>
      <p:sp>
        <p:nvSpPr>
          <p:cNvPr id="3" name="ZoneTexte 2"/>
          <p:cNvSpPr txBox="1"/>
          <p:nvPr/>
        </p:nvSpPr>
        <p:spPr>
          <a:xfrm>
            <a:off x="20704" y="13545"/>
            <a:ext cx="1918346" cy="276999"/>
          </a:xfrm>
          <a:prstGeom prst="rect">
            <a:avLst/>
          </a:prstGeom>
          <a:solidFill>
            <a:schemeClr val="bg1">
              <a:lumMod val="95000"/>
            </a:schemeClr>
          </a:solidFill>
          <a:ln>
            <a:solidFill>
              <a:schemeClr val="tx1"/>
            </a:solidFill>
          </a:ln>
        </p:spPr>
        <p:txBody>
          <a:bodyPr wrap="none" rtlCol="0">
            <a:spAutoFit/>
          </a:bodyPr>
          <a:lstStyle/>
          <a:p>
            <a:r>
              <a:rPr lang="fr-FR" sz="1200" b="1" u="sng" dirty="0" smtClean="0"/>
              <a:t>b) La République est laïque</a:t>
            </a:r>
            <a:endParaRPr lang="fr-FR" sz="1200" u="sng" dirty="0"/>
          </a:p>
        </p:txBody>
      </p:sp>
      <p:pic>
        <p:nvPicPr>
          <p:cNvPr id="4" name="Picture 2" descr="laïcit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4664"/>
            <a:ext cx="2146300" cy="346233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ZoneTexte 4"/>
          <p:cNvSpPr txBox="1"/>
          <p:nvPr/>
        </p:nvSpPr>
        <p:spPr>
          <a:xfrm>
            <a:off x="15866" y="3880386"/>
            <a:ext cx="3500507" cy="2862322"/>
          </a:xfrm>
          <a:prstGeom prst="rect">
            <a:avLst/>
          </a:prstGeom>
          <a:solidFill>
            <a:schemeClr val="bg1">
              <a:lumMod val="95000"/>
            </a:schemeClr>
          </a:solidFill>
          <a:ln>
            <a:solidFill>
              <a:schemeClr val="tx1"/>
            </a:solidFill>
          </a:ln>
        </p:spPr>
        <p:txBody>
          <a:bodyPr wrap="square" rtlCol="0">
            <a:spAutoFit/>
          </a:bodyPr>
          <a:lstStyle/>
          <a:p>
            <a:r>
              <a:rPr lang="fr-FR" sz="1200" i="1" dirty="0" smtClean="0"/>
              <a:t>De quand date la loi qui coupe les liens entre les Eglises chrétiennes et l’Etat ?</a:t>
            </a:r>
          </a:p>
          <a:p>
            <a:endParaRPr lang="fr-FR" sz="1200" i="1" dirty="0" smtClean="0"/>
          </a:p>
          <a:p>
            <a:r>
              <a:rPr lang="fr-FR" sz="1200" i="1" dirty="0" smtClean="0"/>
              <a:t>Quelle liberté garantit-elle a cette occasion ?</a:t>
            </a:r>
          </a:p>
          <a:p>
            <a:endParaRPr lang="fr-FR" sz="1200" i="1" dirty="0" smtClean="0"/>
          </a:p>
          <a:p>
            <a:r>
              <a:rPr lang="fr-FR" sz="1200" i="1" dirty="0" smtClean="0"/>
              <a:t>En conséquence, qu’est-ce que l’Etat ne fait plus ?</a:t>
            </a:r>
          </a:p>
          <a:p>
            <a:endParaRPr lang="fr-FR" sz="1200" i="1" dirty="0" smtClean="0"/>
          </a:p>
          <a:p>
            <a:endParaRPr lang="fr-FR" sz="1200" i="1" dirty="0"/>
          </a:p>
          <a:p>
            <a:r>
              <a:rPr lang="fr-FR" sz="1200" i="1" dirty="0" smtClean="0"/>
              <a:t>Quelle est la conséquence de la laïcité dans les établissements scolaires ? </a:t>
            </a:r>
          </a:p>
          <a:p>
            <a:endParaRPr lang="fr-FR" sz="1200" dirty="0"/>
          </a:p>
          <a:p>
            <a:endParaRPr lang="fr-FR" sz="1200" dirty="0" smtClean="0"/>
          </a:p>
          <a:p>
            <a:endParaRPr lang="fr-FR" sz="1200" dirty="0"/>
          </a:p>
          <a:p>
            <a:endParaRPr lang="fr-FR" sz="1200" dirty="0" smtClean="0"/>
          </a:p>
          <a:p>
            <a:endParaRPr lang="fr-FR" sz="1200" dirty="0" smtClean="0"/>
          </a:p>
        </p:txBody>
      </p:sp>
      <p:cxnSp>
        <p:nvCxnSpPr>
          <p:cNvPr id="6" name="Connecteur droit avec flèche 5"/>
          <p:cNvCxnSpPr/>
          <p:nvPr/>
        </p:nvCxnSpPr>
        <p:spPr>
          <a:xfrm>
            <a:off x="1187624" y="3645024"/>
            <a:ext cx="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175"/>
          <a:stretch/>
        </p:blipFill>
        <p:spPr bwMode="auto">
          <a:xfrm>
            <a:off x="2146299" y="13545"/>
            <a:ext cx="2460331" cy="10630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6630" y="0"/>
            <a:ext cx="2238375" cy="1314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5712"/>
            <a:ext cx="2166614" cy="12600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ZoneTexte 9"/>
          <p:cNvSpPr txBox="1"/>
          <p:nvPr/>
        </p:nvSpPr>
        <p:spPr>
          <a:xfrm>
            <a:off x="2146299" y="1375973"/>
            <a:ext cx="1713451" cy="1384995"/>
          </a:xfrm>
          <a:prstGeom prst="rect">
            <a:avLst/>
          </a:prstGeom>
          <a:solidFill>
            <a:schemeClr val="bg1">
              <a:lumMod val="95000"/>
            </a:schemeClr>
          </a:solidFill>
          <a:ln>
            <a:solidFill>
              <a:schemeClr val="tx1"/>
            </a:solidFill>
          </a:ln>
        </p:spPr>
        <p:txBody>
          <a:bodyPr wrap="square" rtlCol="0">
            <a:spAutoFit/>
          </a:bodyPr>
          <a:lstStyle/>
          <a:p>
            <a:r>
              <a:rPr lang="fr-FR" sz="1200" dirty="0" smtClean="0"/>
              <a:t>A l’aide des extraits de la charte de la laïcité ci-dessous explique en plusieurs phrases pourquoi, selon toi, la laïcité est essentielle en France.</a:t>
            </a:r>
            <a:endParaRPr lang="fr-FR" sz="1200" dirty="0"/>
          </a:p>
        </p:txBody>
      </p:sp>
      <p:cxnSp>
        <p:nvCxnSpPr>
          <p:cNvPr id="11" name="Connecteur droit avec flèche 10"/>
          <p:cNvCxnSpPr/>
          <p:nvPr/>
        </p:nvCxnSpPr>
        <p:spPr>
          <a:xfrm>
            <a:off x="2653698" y="1112635"/>
            <a:ext cx="0" cy="2633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p:nvPicPr>
        <p:blipFill rotWithShape="1">
          <a:blip r:embed="rId6" cstate="print">
            <a:extLst>
              <a:ext uri="{28A0092B-C50C-407E-A947-70E740481C1C}">
                <a14:useLocalDpi xmlns:a14="http://schemas.microsoft.com/office/drawing/2010/main" val="0"/>
              </a:ext>
            </a:extLst>
          </a:blip>
          <a:srcRect l="8370" t="317" b="15437"/>
          <a:stretch/>
        </p:blipFill>
        <p:spPr>
          <a:xfrm>
            <a:off x="3859750" y="1375973"/>
            <a:ext cx="5284250" cy="2750187"/>
          </a:xfrm>
          <a:prstGeom prst="rect">
            <a:avLst/>
          </a:prstGeom>
        </p:spPr>
      </p:pic>
      <p:sp>
        <p:nvSpPr>
          <p:cNvPr id="15" name="ZoneTexte 14"/>
          <p:cNvSpPr txBox="1"/>
          <p:nvPr/>
        </p:nvSpPr>
        <p:spPr>
          <a:xfrm>
            <a:off x="3547774" y="3901300"/>
            <a:ext cx="5476839" cy="2862322"/>
          </a:xfrm>
          <a:prstGeom prst="rect">
            <a:avLst/>
          </a:prstGeom>
          <a:noFill/>
        </p:spPr>
        <p:txBody>
          <a:bodyPr wrap="square" rtlCol="0">
            <a:spAutoFit/>
          </a:bodyPr>
          <a:lstStyle/>
          <a:p>
            <a:pPr algn="just"/>
            <a:r>
              <a:rPr lang="fr-FR" sz="1200" dirty="0" smtClean="0"/>
              <a:t>[...] La vocation de la charte affichée dans nos écoles, nos collèges, nos lycées, est non seulement de rappeler les règles qui nous permettent de vivre ensemble dans l’espace scolaire, mais surtout d’aider chacun à comprendre le sens de ces règles, à se les approprier et à les respecter.</a:t>
            </a:r>
          </a:p>
          <a:p>
            <a:pPr algn="just"/>
            <a:endParaRPr lang="fr-FR" sz="1200" dirty="0"/>
          </a:p>
          <a:p>
            <a:pPr algn="just"/>
            <a:r>
              <a:rPr lang="fr-FR" sz="1200" dirty="0" smtClean="0"/>
              <a:t>La Laïcité de l’école n’est pas une entrave à la liberté, mais la condition de sa réalisation. Elle n’est jamais dirigée contre les individus ni contre leur conscience, mais elle garantit l’égalité de traitement de tous les élèves et l’égale dignité de tous les citoyens. Refusant toutes les intolérances et toutes les exclusions, elle est le fondement du respect mutuel et de la fraternité.</a:t>
            </a:r>
          </a:p>
          <a:p>
            <a:pPr algn="just"/>
            <a:r>
              <a:rPr lang="fr-FR" sz="1200" i="1" u="sng" dirty="0" smtClean="0"/>
              <a:t>Extrait du discours de présentation de la charte de la laïcité par </a:t>
            </a:r>
            <a:r>
              <a:rPr lang="fr-FR" sz="1200" i="1" u="sng" dirty="0" err="1" smtClean="0"/>
              <a:t>M.Vincent</a:t>
            </a:r>
            <a:r>
              <a:rPr lang="fr-FR" sz="1200" i="1" u="sng" dirty="0" smtClean="0"/>
              <a:t> </a:t>
            </a:r>
            <a:r>
              <a:rPr lang="fr-FR" sz="1200" i="1" u="sng" dirty="0" err="1" smtClean="0"/>
              <a:t>Peillon</a:t>
            </a:r>
            <a:r>
              <a:rPr lang="fr-FR" sz="1200" i="1" u="sng" dirty="0" smtClean="0"/>
              <a:t> ministre de l’Education Nationale, le 9 Septembre 2013. </a:t>
            </a:r>
          </a:p>
          <a:p>
            <a:pPr algn="just"/>
            <a:endParaRPr lang="fr-FR" sz="1200" i="1" u="sng" dirty="0"/>
          </a:p>
          <a:p>
            <a:pPr algn="just"/>
            <a:r>
              <a:rPr lang="fr-FR" sz="1200" i="1" u="sng" dirty="0" smtClean="0"/>
              <a:t>Définis la Laïcité ?</a:t>
            </a:r>
          </a:p>
          <a:p>
            <a:pPr algn="just"/>
            <a:endParaRPr lang="fr-FR" sz="1200" i="1" u="sng" dirty="0" smtClean="0"/>
          </a:p>
        </p:txBody>
      </p:sp>
    </p:spTree>
    <p:extLst>
      <p:ext uri="{BB962C8B-B14F-4D97-AF65-F5344CB8AC3E}">
        <p14:creationId xmlns:p14="http://schemas.microsoft.com/office/powerpoint/2010/main" val="2437053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EA47734-209D-4804-9E22-F7EAA92B8578}" type="slidenum">
              <a:rPr lang="fr-FR" smtClean="0"/>
              <a:t>5</a:t>
            </a:fld>
            <a:endParaRPr lang="fr-FR"/>
          </a:p>
        </p:txBody>
      </p:sp>
      <p:sp>
        <p:nvSpPr>
          <p:cNvPr id="3" name="ZoneTexte 2"/>
          <p:cNvSpPr txBox="1"/>
          <p:nvPr/>
        </p:nvSpPr>
        <p:spPr>
          <a:xfrm>
            <a:off x="-19103" y="-481"/>
            <a:ext cx="4467523" cy="276999"/>
          </a:xfrm>
          <a:prstGeom prst="rect">
            <a:avLst/>
          </a:prstGeom>
          <a:solidFill>
            <a:schemeClr val="bg1">
              <a:lumMod val="95000"/>
            </a:schemeClr>
          </a:solidFill>
          <a:ln>
            <a:solidFill>
              <a:schemeClr val="tx1"/>
            </a:solidFill>
          </a:ln>
        </p:spPr>
        <p:txBody>
          <a:bodyPr wrap="square" rtlCol="0">
            <a:spAutoFit/>
          </a:bodyPr>
          <a:lstStyle/>
          <a:p>
            <a:r>
              <a:rPr lang="fr-FR" sz="1200" b="1" u="sng" dirty="0" smtClean="0"/>
              <a:t>c) La République est démocratique</a:t>
            </a:r>
            <a:r>
              <a:rPr lang="fr-FR" sz="1200" b="1" dirty="0" smtClean="0"/>
              <a:t> (Voir chapitre 2 d’EMC)</a:t>
            </a:r>
            <a:endParaRPr lang="fr-FR" sz="1200" dirty="0"/>
          </a:p>
        </p:txBody>
      </p:sp>
      <p:sp>
        <p:nvSpPr>
          <p:cNvPr id="4" name="ZoneTexte 3"/>
          <p:cNvSpPr txBox="1"/>
          <p:nvPr/>
        </p:nvSpPr>
        <p:spPr>
          <a:xfrm>
            <a:off x="18013" y="631082"/>
            <a:ext cx="1956818" cy="276999"/>
          </a:xfrm>
          <a:prstGeom prst="rect">
            <a:avLst/>
          </a:prstGeom>
          <a:solidFill>
            <a:schemeClr val="bg1">
              <a:lumMod val="95000"/>
            </a:schemeClr>
          </a:solidFill>
          <a:ln>
            <a:solidFill>
              <a:schemeClr val="tx1"/>
            </a:solidFill>
          </a:ln>
        </p:spPr>
        <p:txBody>
          <a:bodyPr wrap="none" rtlCol="0">
            <a:spAutoFit/>
          </a:bodyPr>
          <a:lstStyle/>
          <a:p>
            <a:r>
              <a:rPr lang="fr-FR" sz="1200" b="1" u="sng" dirty="0"/>
              <a:t>d</a:t>
            </a:r>
            <a:r>
              <a:rPr lang="fr-FR" sz="1200" b="1" u="sng" dirty="0" smtClean="0"/>
              <a:t>) La République est sociale</a:t>
            </a:r>
            <a:endParaRPr lang="fr-FR" sz="1200" u="sng" dirty="0"/>
          </a:p>
        </p:txBody>
      </p:sp>
      <p:sp>
        <p:nvSpPr>
          <p:cNvPr id="6" name="ZoneTexte 5"/>
          <p:cNvSpPr txBox="1"/>
          <p:nvPr/>
        </p:nvSpPr>
        <p:spPr>
          <a:xfrm>
            <a:off x="0" y="3306659"/>
            <a:ext cx="2033571" cy="276999"/>
          </a:xfrm>
          <a:prstGeom prst="rect">
            <a:avLst/>
          </a:prstGeom>
          <a:solidFill>
            <a:schemeClr val="bg1">
              <a:lumMod val="95000"/>
            </a:schemeClr>
          </a:solidFill>
          <a:ln>
            <a:solidFill>
              <a:schemeClr val="tx1"/>
            </a:solidFill>
          </a:ln>
        </p:spPr>
        <p:txBody>
          <a:bodyPr wrap="square" rtlCol="0">
            <a:spAutoFit/>
          </a:bodyPr>
          <a:lstStyle/>
          <a:p>
            <a:r>
              <a:rPr lang="fr-FR" sz="1200" b="1" u="sng" dirty="0" smtClean="0"/>
              <a:t>e) La parité hommes-femmes</a:t>
            </a:r>
            <a:endParaRPr lang="fr-FR" sz="1200" u="sng"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3" y="3635471"/>
            <a:ext cx="3949663" cy="32225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955439" y="3445159"/>
            <a:ext cx="5188561" cy="646331"/>
          </a:xfrm>
          <a:prstGeom prst="rect">
            <a:avLst/>
          </a:prstGeom>
          <a:solidFill>
            <a:schemeClr val="bg2">
              <a:lumMod val="75000"/>
            </a:schemeClr>
          </a:solidFill>
          <a:ln>
            <a:solidFill>
              <a:schemeClr val="tx1"/>
            </a:solidFill>
          </a:ln>
        </p:spPr>
        <p:txBody>
          <a:bodyPr wrap="square">
            <a:spAutoFit/>
          </a:bodyPr>
          <a:lstStyle/>
          <a:p>
            <a:r>
              <a:rPr lang="fr-FR" sz="1200" dirty="0" smtClean="0"/>
              <a:t>Rappel de l’art.1 de la Constitution : « La </a:t>
            </a:r>
            <a:r>
              <a:rPr lang="fr-FR" sz="1200" dirty="0"/>
              <a:t>loi favorise l'égal accès des femmes et des hommes aux mandats électoraux et fonctions électives, ainsi qu'aux responsabilités professionnelles et </a:t>
            </a:r>
            <a:r>
              <a:rPr lang="fr-FR" sz="1200" dirty="0" smtClean="0"/>
              <a:t>sociales »</a:t>
            </a:r>
            <a:endParaRPr lang="fr-FR" sz="1200" dirty="0"/>
          </a:p>
        </p:txBody>
      </p:sp>
      <p:sp>
        <p:nvSpPr>
          <p:cNvPr id="10" name="Rectangle 9"/>
          <p:cNvSpPr/>
          <p:nvPr/>
        </p:nvSpPr>
        <p:spPr>
          <a:xfrm>
            <a:off x="3924265" y="4091490"/>
            <a:ext cx="5144186" cy="830997"/>
          </a:xfrm>
          <a:prstGeom prst="rect">
            <a:avLst/>
          </a:prstGeom>
          <a:solidFill>
            <a:schemeClr val="bg1">
              <a:lumMod val="85000"/>
            </a:schemeClr>
          </a:solidFill>
          <a:ln>
            <a:solidFill>
              <a:schemeClr val="tx1"/>
            </a:solidFill>
          </a:ln>
        </p:spPr>
        <p:txBody>
          <a:bodyPr wrap="square">
            <a:spAutoFit/>
          </a:bodyPr>
          <a:lstStyle/>
          <a:p>
            <a:r>
              <a:rPr lang="fr-FR" sz="1200" dirty="0" smtClean="0"/>
              <a:t>"</a:t>
            </a:r>
            <a:r>
              <a:rPr lang="fr-FR" sz="1200" i="1" dirty="0"/>
              <a:t>Un chiffre le prouve, les femmes gagnent en moyenne 19,2 % de moins que leurs collègues hommes. En clair, quand une femme gagne 1 800 euros nets par mois, un homme touche lui 2 300 euros</a:t>
            </a:r>
            <a:r>
              <a:rPr lang="fr-FR" sz="1200" dirty="0"/>
              <a:t>", explique Anne-Claire le </a:t>
            </a:r>
            <a:r>
              <a:rPr lang="fr-FR" sz="1200" dirty="0" err="1"/>
              <a:t>Sann</a:t>
            </a:r>
            <a:r>
              <a:rPr lang="fr-FR" sz="1200" dirty="0"/>
              <a:t> sur le plateau de France 3</a:t>
            </a:r>
            <a:r>
              <a:rPr lang="fr-FR" sz="1200" dirty="0" smtClean="0"/>
              <a:t>.		 </a:t>
            </a:r>
            <a:r>
              <a:rPr lang="fr-FR" sz="1200" dirty="0">
                <a:hlinkClick r:id="rId3"/>
              </a:rPr>
              <a:t>http://www.francetvinfo.fr</a:t>
            </a:r>
            <a:r>
              <a:rPr lang="fr-FR" sz="1200" dirty="0" smtClean="0">
                <a:hlinkClick r:id="rId3"/>
              </a:rPr>
              <a:t>/</a:t>
            </a:r>
            <a:r>
              <a:rPr lang="fr-FR" sz="1200" dirty="0" smtClean="0"/>
              <a:t> </a:t>
            </a:r>
            <a:endParaRPr lang="fr-FR" sz="1200" dirty="0"/>
          </a:p>
        </p:txBody>
      </p:sp>
      <p:sp>
        <p:nvSpPr>
          <p:cNvPr id="11" name="ZoneTexte 10"/>
          <p:cNvSpPr txBox="1"/>
          <p:nvPr/>
        </p:nvSpPr>
        <p:spPr>
          <a:xfrm>
            <a:off x="3924265" y="4922487"/>
            <a:ext cx="5144186" cy="1938992"/>
          </a:xfrm>
          <a:prstGeom prst="rect">
            <a:avLst/>
          </a:prstGeom>
          <a:solidFill>
            <a:schemeClr val="bg1">
              <a:lumMod val="95000"/>
            </a:schemeClr>
          </a:solidFill>
          <a:ln>
            <a:solidFill>
              <a:schemeClr val="tx1"/>
            </a:solidFill>
          </a:ln>
        </p:spPr>
        <p:txBody>
          <a:bodyPr wrap="square" rtlCol="0">
            <a:spAutoFit/>
          </a:bodyPr>
          <a:lstStyle/>
          <a:p>
            <a:r>
              <a:rPr lang="fr-FR" sz="1200" b="1" u="sng" dirty="0" smtClean="0"/>
              <a:t>Répondez aux questions à l’aide du tableau et du texte :</a:t>
            </a:r>
          </a:p>
          <a:p>
            <a:r>
              <a:rPr lang="fr-FR" sz="1200" i="1" dirty="0" smtClean="0"/>
              <a:t>Est-ce que la parité homme-femme a progressé à l’Assemblée nationale  depuis 1958 ? Pourquoi peut-on dire qu’il reste du chemin à faire ?</a:t>
            </a:r>
          </a:p>
          <a:p>
            <a:endParaRPr lang="fr-FR" sz="1200" i="1" dirty="0" smtClean="0"/>
          </a:p>
          <a:p>
            <a:endParaRPr lang="fr-FR" sz="1200" i="1" dirty="0"/>
          </a:p>
          <a:p>
            <a:endParaRPr lang="fr-FR" sz="1200" i="1" dirty="0" smtClean="0"/>
          </a:p>
          <a:p>
            <a:endParaRPr lang="fr-FR" sz="1200" i="1" dirty="0"/>
          </a:p>
          <a:p>
            <a:r>
              <a:rPr lang="fr-FR" sz="1200" i="1" dirty="0" smtClean="0"/>
              <a:t>Est-ce que les inégalités salariales entre les hommes et les femmes ont disparu ? Justifiez.</a:t>
            </a:r>
          </a:p>
          <a:p>
            <a:endParaRPr lang="fr-FR" sz="1200" i="1" dirty="0"/>
          </a:p>
        </p:txBody>
      </p:sp>
      <p:sp>
        <p:nvSpPr>
          <p:cNvPr id="13" name="ZoneTexte 12"/>
          <p:cNvSpPr txBox="1"/>
          <p:nvPr/>
        </p:nvSpPr>
        <p:spPr>
          <a:xfrm>
            <a:off x="2016797" y="363030"/>
            <a:ext cx="7092908" cy="1015663"/>
          </a:xfrm>
          <a:prstGeom prst="rect">
            <a:avLst/>
          </a:prstGeom>
          <a:noFill/>
        </p:spPr>
        <p:txBody>
          <a:bodyPr wrap="square" rtlCol="0">
            <a:spAutoFit/>
          </a:bodyPr>
          <a:lstStyle/>
          <a:p>
            <a:pPr algn="just"/>
            <a:r>
              <a:rPr lang="fr-FR" sz="1200" dirty="0" smtClean="0"/>
              <a:t>A retenir : La </a:t>
            </a:r>
            <a:r>
              <a:rPr lang="fr-FR" sz="1200" dirty="0"/>
              <a:t>République cherche à renforcer l'égalité entre les citoyens. En rendant </a:t>
            </a:r>
            <a:r>
              <a:rPr lang="fr-FR" sz="1200" dirty="0" smtClean="0"/>
              <a:t>l'école gratuite </a:t>
            </a:r>
            <a:r>
              <a:rPr lang="fr-FR" sz="1200" dirty="0"/>
              <a:t>et obligatoire, la République offre à tous les citoyens l'accès à l'éducation. </a:t>
            </a:r>
          </a:p>
          <a:p>
            <a:pPr algn="just"/>
            <a:r>
              <a:rPr lang="fr-FR" sz="1200" dirty="0"/>
              <a:t>La </a:t>
            </a:r>
            <a:r>
              <a:rPr lang="fr-FR" sz="1200" dirty="0" smtClean="0"/>
              <a:t>Sécurité sociale crée </a:t>
            </a:r>
            <a:r>
              <a:rPr lang="fr-FR" sz="1200" dirty="0"/>
              <a:t>en </a:t>
            </a:r>
            <a:r>
              <a:rPr lang="fr-FR" sz="1200" dirty="0" smtClean="0"/>
              <a:t>1945 permet</a:t>
            </a:r>
            <a:r>
              <a:rPr lang="fr-FR" sz="1200" dirty="0"/>
              <a:t> </a:t>
            </a:r>
            <a:r>
              <a:rPr lang="fr-FR" sz="1200" dirty="0" smtClean="0"/>
              <a:t>à </a:t>
            </a:r>
            <a:r>
              <a:rPr lang="fr-FR" sz="1200" dirty="0"/>
              <a:t>tous les citoyens d'accéder aux </a:t>
            </a:r>
            <a:r>
              <a:rPr lang="fr-FR" sz="1200" dirty="0" smtClean="0"/>
              <a:t>soins et vient </a:t>
            </a:r>
            <a:r>
              <a:rPr lang="fr-FR" sz="1200" dirty="0"/>
              <a:t>en </a:t>
            </a:r>
            <a:r>
              <a:rPr lang="fr-FR" sz="1200" dirty="0" smtClean="0"/>
              <a:t>aide aux</a:t>
            </a:r>
            <a:r>
              <a:rPr lang="fr-FR" sz="1200" dirty="0"/>
              <a:t> </a:t>
            </a:r>
            <a:r>
              <a:rPr lang="fr-FR" sz="1200" dirty="0" smtClean="0"/>
              <a:t>plus </a:t>
            </a:r>
            <a:r>
              <a:rPr lang="fr-FR" sz="1200" dirty="0"/>
              <a:t>démunis, </a:t>
            </a:r>
            <a:r>
              <a:rPr lang="fr-FR" sz="1200" dirty="0" smtClean="0"/>
              <a:t> dans </a:t>
            </a:r>
            <a:r>
              <a:rPr lang="fr-FR" sz="1200" dirty="0"/>
              <a:t>le but de </a:t>
            </a:r>
            <a:r>
              <a:rPr lang="fr-FR" sz="1200" dirty="0" smtClean="0"/>
              <a:t>réduire les </a:t>
            </a:r>
            <a:r>
              <a:rPr lang="fr-FR" sz="1200" dirty="0"/>
              <a:t>inégalités.</a:t>
            </a:r>
          </a:p>
          <a:p>
            <a:pPr algn="just"/>
            <a:r>
              <a:rPr lang="fr-FR" sz="1200" dirty="0"/>
              <a:t>La France est donc </a:t>
            </a:r>
            <a:r>
              <a:rPr lang="fr-FR" sz="1200" dirty="0" smtClean="0"/>
              <a:t> une </a:t>
            </a:r>
            <a:r>
              <a:rPr lang="fr-FR" sz="1200" dirty="0"/>
              <a:t>République </a:t>
            </a:r>
            <a:r>
              <a:rPr lang="fr-FR" sz="1200" dirty="0" smtClean="0"/>
              <a:t>sociale</a:t>
            </a:r>
            <a:endParaRPr lang="fr-FR" sz="1200" dirty="0"/>
          </a:p>
        </p:txBody>
      </p:sp>
      <p:pic>
        <p:nvPicPr>
          <p:cNvPr id="1026" name="Picture 2"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728" y="1372903"/>
            <a:ext cx="3408360" cy="193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618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239"/>
            <a:ext cx="2915816" cy="276999"/>
          </a:xfrm>
          <a:prstGeom prst="rect">
            <a:avLst/>
          </a:prstGeom>
          <a:solidFill>
            <a:schemeClr val="bg2"/>
          </a:solidFill>
          <a:ln>
            <a:solidFill>
              <a:schemeClr val="tx1"/>
            </a:solidFill>
          </a:ln>
        </p:spPr>
        <p:txBody>
          <a:bodyPr wrap="square">
            <a:spAutoFit/>
          </a:bodyPr>
          <a:lstStyle/>
          <a:p>
            <a:r>
              <a:rPr lang="fr-FR" sz="1200" dirty="0" smtClean="0"/>
              <a:t>THEME II. </a:t>
            </a:r>
            <a:r>
              <a:rPr lang="fr-FR" sz="1200" b="1" u="sng" dirty="0" smtClean="0"/>
              <a:t>Nationalité et citoyenneté</a:t>
            </a:r>
            <a:endParaRPr lang="fr-FR" sz="1200" b="1" u="sng" dirty="0"/>
          </a:p>
        </p:txBody>
      </p:sp>
      <p:sp>
        <p:nvSpPr>
          <p:cNvPr id="3" name="Rectangle 2"/>
          <p:cNvSpPr/>
          <p:nvPr/>
        </p:nvSpPr>
        <p:spPr>
          <a:xfrm>
            <a:off x="3347864" y="22416"/>
            <a:ext cx="1826590" cy="276999"/>
          </a:xfrm>
          <a:prstGeom prst="rect">
            <a:avLst/>
          </a:prstGeom>
          <a:solidFill>
            <a:schemeClr val="bg2"/>
          </a:solidFill>
          <a:ln>
            <a:solidFill>
              <a:schemeClr val="tx1"/>
            </a:solidFill>
          </a:ln>
        </p:spPr>
        <p:txBody>
          <a:bodyPr wrap="none">
            <a:spAutoFit/>
          </a:bodyPr>
          <a:lstStyle/>
          <a:p>
            <a:r>
              <a:rPr lang="fr-FR" sz="1200" b="1" dirty="0" smtClean="0"/>
              <a:t>1) </a:t>
            </a:r>
            <a:r>
              <a:rPr lang="fr-FR" sz="1200" b="1" u="sng" dirty="0" smtClean="0"/>
              <a:t>La nationalité française</a:t>
            </a:r>
            <a:endParaRPr lang="fr-FR" sz="1200" b="1" u="sng" dirty="0"/>
          </a:p>
        </p:txBody>
      </p:sp>
      <p:sp>
        <p:nvSpPr>
          <p:cNvPr id="5" name="Rectangle 4"/>
          <p:cNvSpPr/>
          <p:nvPr/>
        </p:nvSpPr>
        <p:spPr>
          <a:xfrm>
            <a:off x="0" y="3512780"/>
            <a:ext cx="1885388" cy="276999"/>
          </a:xfrm>
          <a:prstGeom prst="rect">
            <a:avLst/>
          </a:prstGeom>
          <a:solidFill>
            <a:schemeClr val="bg2"/>
          </a:solidFill>
          <a:ln>
            <a:solidFill>
              <a:schemeClr val="tx1"/>
            </a:solidFill>
          </a:ln>
        </p:spPr>
        <p:txBody>
          <a:bodyPr wrap="none">
            <a:spAutoFit/>
          </a:bodyPr>
          <a:lstStyle/>
          <a:p>
            <a:r>
              <a:rPr lang="fr-FR" sz="1200" b="1" dirty="0"/>
              <a:t>2</a:t>
            </a:r>
            <a:r>
              <a:rPr lang="fr-FR" sz="1200" b="1" dirty="0" smtClean="0"/>
              <a:t>) </a:t>
            </a:r>
            <a:r>
              <a:rPr lang="fr-FR" sz="1200" b="1" u="sng" dirty="0" smtClean="0"/>
              <a:t>La citoyenneté française</a:t>
            </a:r>
            <a:endParaRPr lang="fr-FR" sz="1200" b="1" u="sng" dirty="0"/>
          </a:p>
        </p:txBody>
      </p:sp>
      <p:pic>
        <p:nvPicPr>
          <p:cNvPr id="1026" name="Picture 2" descr="nationalité français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47" t="8533" r="5655"/>
          <a:stretch/>
        </p:blipFill>
        <p:spPr bwMode="auto">
          <a:xfrm>
            <a:off x="14290" y="3799114"/>
            <a:ext cx="2109936" cy="2059629"/>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 name="ZoneTexte 9"/>
          <p:cNvSpPr txBox="1"/>
          <p:nvPr/>
        </p:nvSpPr>
        <p:spPr>
          <a:xfrm>
            <a:off x="0" y="276911"/>
            <a:ext cx="1885388" cy="3231654"/>
          </a:xfrm>
          <a:prstGeom prst="rect">
            <a:avLst/>
          </a:prstGeom>
          <a:solidFill>
            <a:schemeClr val="bg2">
              <a:lumMod val="90000"/>
            </a:schemeClr>
          </a:solidFill>
          <a:ln>
            <a:solidFill>
              <a:schemeClr val="tx1"/>
            </a:solidFill>
          </a:ln>
        </p:spPr>
        <p:txBody>
          <a:bodyPr wrap="square" rtlCol="0">
            <a:spAutoFit/>
          </a:bodyPr>
          <a:lstStyle/>
          <a:p>
            <a:r>
              <a:rPr lang="fr-FR" sz="1200" u="sng" dirty="0" smtClean="0"/>
              <a:t>Résumé</a:t>
            </a:r>
            <a:r>
              <a:rPr lang="fr-FR" sz="1200" dirty="0" smtClean="0"/>
              <a:t> : D’après la loi </a:t>
            </a:r>
            <a:r>
              <a:rPr lang="fr-FR" sz="1200" dirty="0"/>
              <a:t>de </a:t>
            </a:r>
            <a:r>
              <a:rPr lang="fr-FR" sz="1200" dirty="0" smtClean="0"/>
              <a:t>1998, on peut </a:t>
            </a:r>
            <a:r>
              <a:rPr lang="fr-FR" sz="1200" dirty="0"/>
              <a:t>obtenir la nationalité </a:t>
            </a:r>
            <a:r>
              <a:rPr lang="fr-FR" sz="1200" dirty="0" smtClean="0"/>
              <a:t>française de </a:t>
            </a:r>
            <a:r>
              <a:rPr lang="fr-FR" sz="1200" dirty="0"/>
              <a:t>plusieurs manières </a:t>
            </a:r>
            <a:r>
              <a:rPr lang="fr-FR" sz="1200" dirty="0" smtClean="0"/>
              <a:t>:</a:t>
            </a:r>
          </a:p>
          <a:p>
            <a:pPr marL="171450" indent="-171450">
              <a:buFontTx/>
              <a:buChar char="-"/>
            </a:pPr>
            <a:r>
              <a:rPr lang="fr-FR" sz="1200" dirty="0" smtClean="0"/>
              <a:t>automatiquement à la naissance avec le droit du sang ; </a:t>
            </a:r>
          </a:p>
          <a:p>
            <a:endParaRPr lang="fr-FR" sz="1200" dirty="0" smtClean="0"/>
          </a:p>
          <a:p>
            <a:pPr marL="171450" indent="-171450">
              <a:buFontTx/>
              <a:buChar char="-"/>
            </a:pPr>
            <a:r>
              <a:rPr lang="fr-FR" sz="1200" dirty="0" smtClean="0"/>
              <a:t>par déclaration pour un enfant né en France (droit du sol).</a:t>
            </a:r>
          </a:p>
          <a:p>
            <a:pPr marL="171450" indent="-171450">
              <a:buFontTx/>
              <a:buChar char="-"/>
            </a:pPr>
            <a:endParaRPr lang="fr-FR" sz="1200" dirty="0"/>
          </a:p>
          <a:p>
            <a:pPr marL="171450" indent="-171450">
              <a:buFontTx/>
              <a:buChar char="-"/>
            </a:pPr>
            <a:r>
              <a:rPr lang="fr-FR" sz="1200" dirty="0" smtClean="0"/>
              <a:t>Par déclaration après 4 ans de mariage ; </a:t>
            </a:r>
          </a:p>
          <a:p>
            <a:endParaRPr lang="fr-FR" sz="1200" dirty="0" smtClean="0"/>
          </a:p>
          <a:p>
            <a:pPr marL="171450" indent="-171450">
              <a:buFontTx/>
              <a:buChar char="-"/>
            </a:pPr>
            <a:r>
              <a:rPr lang="fr-FR" sz="1200" dirty="0" smtClean="0"/>
              <a:t>par naturalisation. </a:t>
            </a:r>
            <a:r>
              <a:rPr lang="fr-FR" sz="1200" dirty="0" smtClean="0"/>
              <a:t> (10 ans de résidence)</a:t>
            </a:r>
            <a:endParaRPr lang="fr-FR" sz="1200" dirty="0" smtClean="0"/>
          </a:p>
        </p:txBody>
      </p:sp>
      <p:sp>
        <p:nvSpPr>
          <p:cNvPr id="13" name="ZoneTexte 12"/>
          <p:cNvSpPr txBox="1"/>
          <p:nvPr/>
        </p:nvSpPr>
        <p:spPr>
          <a:xfrm>
            <a:off x="14290" y="5858743"/>
            <a:ext cx="1929927" cy="864000"/>
          </a:xfrm>
          <a:prstGeom prst="rect">
            <a:avLst/>
          </a:prstGeom>
          <a:solidFill>
            <a:schemeClr val="bg2">
              <a:lumMod val="90000"/>
            </a:schemeClr>
          </a:solidFill>
          <a:ln>
            <a:solidFill>
              <a:schemeClr val="tx1"/>
            </a:solidFill>
          </a:ln>
        </p:spPr>
        <p:txBody>
          <a:bodyPr wrap="square" rtlCol="0">
            <a:spAutoFit/>
          </a:bodyPr>
          <a:lstStyle/>
          <a:p>
            <a:r>
              <a:rPr lang="fr-FR" sz="1200" dirty="0" smtClean="0"/>
              <a:t>Pour être citoyen français, il faut : </a:t>
            </a:r>
          </a:p>
          <a:p>
            <a:endParaRPr lang="fr-FR" sz="1200" dirty="0"/>
          </a:p>
          <a:p>
            <a:endParaRPr lang="fr-FR" sz="1200" dirty="0"/>
          </a:p>
          <a:p>
            <a:endParaRPr lang="fr-FR" sz="1200" dirty="0" smtClean="0"/>
          </a:p>
          <a:p>
            <a:endParaRPr lang="fr-FR" sz="1200" dirty="0" smtClean="0"/>
          </a:p>
        </p:txBody>
      </p:sp>
      <p:sp>
        <p:nvSpPr>
          <p:cNvPr id="15" name="ZoneTexte 14"/>
          <p:cNvSpPr txBox="1"/>
          <p:nvPr/>
        </p:nvSpPr>
        <p:spPr>
          <a:xfrm>
            <a:off x="2247828" y="3232566"/>
            <a:ext cx="5125413" cy="276999"/>
          </a:xfrm>
          <a:prstGeom prst="rect">
            <a:avLst/>
          </a:prstGeom>
          <a:solidFill>
            <a:schemeClr val="bg2">
              <a:lumMod val="90000"/>
            </a:schemeClr>
          </a:solidFill>
          <a:ln>
            <a:solidFill>
              <a:schemeClr val="tx1"/>
            </a:solidFill>
          </a:ln>
        </p:spPr>
        <p:txBody>
          <a:bodyPr wrap="square" rtlCol="0">
            <a:spAutoFit/>
          </a:bodyPr>
          <a:lstStyle/>
          <a:p>
            <a:r>
              <a:rPr lang="fr-FR" sz="1200" dirty="0" smtClean="0"/>
              <a:t>Etre citoyen français, c’est avoir des droits mais aussi des devoirs. </a:t>
            </a:r>
            <a:endParaRPr lang="fr-FR" sz="1200" i="1" dirty="0"/>
          </a:p>
        </p:txBody>
      </p:sp>
      <p:graphicFrame>
        <p:nvGraphicFramePr>
          <p:cNvPr id="16" name="Tableau 15"/>
          <p:cNvGraphicFramePr>
            <a:graphicFrameLocks noGrp="1"/>
          </p:cNvGraphicFramePr>
          <p:nvPr>
            <p:extLst>
              <p:ext uri="{D42A27DB-BD31-4B8C-83A1-F6EECF244321}">
                <p14:modId xmlns:p14="http://schemas.microsoft.com/office/powerpoint/2010/main" val="1299587314"/>
              </p:ext>
            </p:extLst>
          </p:nvPr>
        </p:nvGraphicFramePr>
        <p:xfrm>
          <a:off x="2195736" y="4307833"/>
          <a:ext cx="6837036" cy="2397260"/>
        </p:xfrm>
        <a:graphic>
          <a:graphicData uri="http://schemas.openxmlformats.org/drawingml/2006/table">
            <a:tbl>
              <a:tblPr firstRow="1" bandRow="1">
                <a:tableStyleId>{073A0DAA-6AF3-43AB-8588-CEC1D06C72B9}</a:tableStyleId>
              </a:tblPr>
              <a:tblGrid>
                <a:gridCol w="1709259"/>
                <a:gridCol w="1709259"/>
                <a:gridCol w="1709259"/>
                <a:gridCol w="1709259"/>
              </a:tblGrid>
              <a:tr h="385580">
                <a:tc>
                  <a:txBody>
                    <a:bodyPr/>
                    <a:lstStyle/>
                    <a:p>
                      <a:pPr algn="ctr"/>
                      <a:r>
                        <a:rPr lang="fr-FR" sz="1200" dirty="0" smtClean="0">
                          <a:solidFill>
                            <a:schemeClr val="tx1"/>
                          </a:solidFill>
                        </a:rPr>
                        <a:t>Droits politiques</a:t>
                      </a:r>
                      <a:endParaRPr lang="fr-FR"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fr-FR" sz="1200" dirty="0" smtClean="0">
                          <a:solidFill>
                            <a:schemeClr val="tx1"/>
                          </a:solidFill>
                        </a:rPr>
                        <a:t>Droits civils</a:t>
                      </a:r>
                      <a:endParaRPr lang="fr-FR"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fr-FR" sz="1200" dirty="0" smtClean="0">
                          <a:solidFill>
                            <a:schemeClr val="tx1"/>
                          </a:solidFill>
                        </a:rPr>
                        <a:t>Droits sociaux</a:t>
                      </a:r>
                      <a:endParaRPr lang="fr-FR"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fr-FR" sz="1200" dirty="0" smtClean="0">
                          <a:solidFill>
                            <a:schemeClr val="tx1"/>
                          </a:solidFill>
                        </a:rPr>
                        <a:t>Devoirs </a:t>
                      </a:r>
                      <a:endParaRPr lang="fr-FR"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1421904">
                <a:tc>
                  <a:txBody>
                    <a:bodyPr/>
                    <a:lstStyle/>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bl>
          </a:graphicData>
        </a:graphic>
      </p:graphicFrame>
      <p:sp>
        <p:nvSpPr>
          <p:cNvPr id="17" name="ZoneTexte 16"/>
          <p:cNvSpPr txBox="1"/>
          <p:nvPr/>
        </p:nvSpPr>
        <p:spPr>
          <a:xfrm>
            <a:off x="2202922" y="3512780"/>
            <a:ext cx="6910013" cy="830997"/>
          </a:xfrm>
          <a:prstGeom prst="rect">
            <a:avLst/>
          </a:prstGeom>
          <a:noFill/>
        </p:spPr>
        <p:txBody>
          <a:bodyPr wrap="square" rtlCol="0">
            <a:spAutoFit/>
          </a:bodyPr>
          <a:lstStyle/>
          <a:p>
            <a:pPr lvl="0"/>
            <a:r>
              <a:rPr lang="fr-FR" sz="1200" i="1" dirty="0">
                <a:solidFill>
                  <a:prstClr val="black"/>
                </a:solidFill>
              </a:rPr>
              <a:t>Complétez le tableau </a:t>
            </a:r>
            <a:r>
              <a:rPr lang="fr-FR" sz="1200" i="1" dirty="0" smtClean="0">
                <a:solidFill>
                  <a:prstClr val="black"/>
                </a:solidFill>
              </a:rPr>
              <a:t>ci-dessous en mettant au bon endroit les éléments suivants : d</a:t>
            </a:r>
            <a:r>
              <a:rPr lang="fr-FR" sz="1200" i="1" dirty="0" smtClean="0"/>
              <a:t>roit de vote, payer des impôts, liberté d’expression, respecter les lois, droit à l’instruction, droit de se présenter aux élections, droit à la santé, faire preuve de civisme </a:t>
            </a:r>
            <a:r>
              <a:rPr lang="fr-FR" sz="1200" i="1" smtClean="0"/>
              <a:t>(respect), </a:t>
            </a:r>
            <a:r>
              <a:rPr lang="fr-FR" sz="1200" i="1" dirty="0" smtClean="0"/>
              <a:t>liberté de circulation, défendre son pays, droit à la vie privée, droit d’association.</a:t>
            </a:r>
            <a:endParaRPr lang="fr-FR" sz="1200" i="1" dirty="0"/>
          </a:p>
        </p:txBody>
      </p:sp>
      <p:sp>
        <p:nvSpPr>
          <p:cNvPr id="19" name="Espace réservé du numéro de diapositive 18"/>
          <p:cNvSpPr>
            <a:spLocks noGrp="1"/>
          </p:cNvSpPr>
          <p:nvPr>
            <p:ph type="sldNum" sz="quarter" idx="12"/>
          </p:nvPr>
        </p:nvSpPr>
        <p:spPr/>
        <p:txBody>
          <a:bodyPr/>
          <a:lstStyle/>
          <a:p>
            <a:fld id="{CEA47734-209D-4804-9E22-F7EAA92B8578}" type="slidenum">
              <a:rPr lang="fr-FR" smtClean="0"/>
              <a:t>6</a:t>
            </a:fld>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1317673778"/>
              </p:ext>
            </p:extLst>
          </p:nvPr>
        </p:nvGraphicFramePr>
        <p:xfrm>
          <a:off x="2018325" y="907411"/>
          <a:ext cx="7071995" cy="2155320"/>
        </p:xfrm>
        <a:graphic>
          <a:graphicData uri="http://schemas.openxmlformats.org/drawingml/2006/table">
            <a:tbl>
              <a:tblPr>
                <a:tableStyleId>{5C22544A-7EE6-4342-B048-85BDC9FD1C3A}</a:tableStyleId>
              </a:tblPr>
              <a:tblGrid>
                <a:gridCol w="3555365"/>
                <a:gridCol w="1710055"/>
                <a:gridCol w="1806575"/>
              </a:tblGrid>
              <a:tr h="507873">
                <a:tc>
                  <a:txBody>
                    <a:bodyPr/>
                    <a:lstStyle/>
                    <a:p>
                      <a:pPr algn="just">
                        <a:lnSpc>
                          <a:spcPct val="115000"/>
                        </a:lnSpc>
                        <a:spcAft>
                          <a:spcPts val="1000"/>
                        </a:spcAft>
                      </a:pPr>
                      <a:r>
                        <a:rPr lang="fr-FR" sz="1000" dirty="0">
                          <a:effectLst/>
                        </a:rPr>
                        <a:t> </a:t>
                      </a:r>
                      <a:endParaRPr lang="fr-FR" sz="1000" dirty="0">
                        <a:effectLst/>
                        <a:latin typeface="Calibri"/>
                        <a:ea typeface="Calibri"/>
                        <a:cs typeface="Times New Roman"/>
                      </a:endParaRPr>
                    </a:p>
                  </a:txBody>
                  <a:tcPr marL="44450" marR="44450" marT="0" marB="0"/>
                </a:tc>
                <a:tc>
                  <a:txBody>
                    <a:bodyPr/>
                    <a:lstStyle/>
                    <a:p>
                      <a:pPr algn="ctr">
                        <a:lnSpc>
                          <a:spcPct val="115000"/>
                        </a:lnSpc>
                        <a:spcAft>
                          <a:spcPts val="1000"/>
                        </a:spcAft>
                      </a:pPr>
                      <a:r>
                        <a:rPr lang="fr-FR" sz="1000">
                          <a:effectLst/>
                        </a:rPr>
                        <a:t>nationalité française</a:t>
                      </a:r>
                      <a:endParaRPr lang="fr-FR" sz="1000">
                        <a:effectLst/>
                        <a:latin typeface="Calibri"/>
                        <a:ea typeface="Calibri"/>
                        <a:cs typeface="Times New Roman"/>
                      </a:endParaRPr>
                    </a:p>
                  </a:txBody>
                  <a:tcPr marL="44450" marR="44450" marT="0" marB="0"/>
                </a:tc>
                <a:tc>
                  <a:txBody>
                    <a:bodyPr/>
                    <a:lstStyle/>
                    <a:p>
                      <a:pPr algn="ctr">
                        <a:lnSpc>
                          <a:spcPct val="115000"/>
                        </a:lnSpc>
                        <a:spcAft>
                          <a:spcPts val="1000"/>
                        </a:spcAft>
                      </a:pPr>
                      <a:r>
                        <a:rPr lang="fr-FR" sz="1000">
                          <a:effectLst/>
                        </a:rPr>
                        <a:t>possibilité</a:t>
                      </a:r>
                    </a:p>
                    <a:p>
                      <a:pPr algn="ctr">
                        <a:lnSpc>
                          <a:spcPct val="115000"/>
                        </a:lnSpc>
                        <a:spcAft>
                          <a:spcPts val="1000"/>
                        </a:spcAft>
                      </a:pPr>
                      <a:r>
                        <a:rPr lang="fr-FR" sz="1000">
                          <a:effectLst/>
                        </a:rPr>
                        <a:t>de l'obtenir</a:t>
                      </a:r>
                      <a:endParaRPr lang="fr-FR" sz="1000">
                        <a:effectLst/>
                        <a:latin typeface="Calibri"/>
                        <a:ea typeface="Calibri"/>
                        <a:cs typeface="Times New Roman"/>
                      </a:endParaRPr>
                    </a:p>
                  </a:txBody>
                  <a:tcPr marL="44450" marR="44450" marT="0" marB="0"/>
                </a:tc>
              </a:tr>
              <a:tr h="179322">
                <a:tc>
                  <a:txBody>
                    <a:bodyPr/>
                    <a:lstStyle/>
                    <a:p>
                      <a:pPr algn="just">
                        <a:lnSpc>
                          <a:spcPct val="115000"/>
                        </a:lnSpc>
                        <a:spcAft>
                          <a:spcPts val="1000"/>
                        </a:spcAft>
                      </a:pPr>
                      <a:r>
                        <a:rPr lang="fr-FR" sz="1000">
                          <a:effectLst/>
                        </a:rPr>
                        <a:t>Mario est né en France d'un père italien et d'une mère française</a:t>
                      </a:r>
                      <a:endParaRPr lang="fr-FR" sz="1000">
                        <a:effectLst/>
                        <a:latin typeface="Calibri"/>
                        <a:ea typeface="Calibri"/>
                        <a:cs typeface="Times New Roman"/>
                      </a:endParaRPr>
                    </a:p>
                  </a:txBody>
                  <a:tcPr marL="44450" marR="44450" marT="0" marB="0"/>
                </a:tc>
                <a:tc>
                  <a:txBody>
                    <a:bodyPr/>
                    <a:lstStyle/>
                    <a:p>
                      <a:pPr algn="ctr">
                        <a:lnSpc>
                          <a:spcPct val="115000"/>
                        </a:lnSpc>
                        <a:spcAft>
                          <a:spcPts val="1000"/>
                        </a:spcAft>
                      </a:pPr>
                      <a:r>
                        <a:rPr lang="fr-FR" sz="1000">
                          <a:effectLst/>
                        </a:rPr>
                        <a:t> </a:t>
                      </a:r>
                      <a:endParaRPr lang="fr-FR" sz="1000">
                        <a:effectLst/>
                        <a:latin typeface="Calibri"/>
                        <a:ea typeface="Calibri"/>
                        <a:cs typeface="Times New Roman"/>
                      </a:endParaRPr>
                    </a:p>
                  </a:txBody>
                  <a:tcPr marL="44450" marR="44450" marT="0" marB="0"/>
                </a:tc>
                <a:tc>
                  <a:txBody>
                    <a:bodyPr/>
                    <a:lstStyle/>
                    <a:p>
                      <a:pPr algn="ctr">
                        <a:lnSpc>
                          <a:spcPct val="115000"/>
                        </a:lnSpc>
                        <a:spcAft>
                          <a:spcPts val="1000"/>
                        </a:spcAft>
                      </a:pPr>
                      <a:r>
                        <a:rPr lang="fr-FR" sz="1000">
                          <a:effectLst/>
                        </a:rPr>
                        <a:t> </a:t>
                      </a:r>
                      <a:endParaRPr lang="fr-FR" sz="1000">
                        <a:effectLst/>
                        <a:latin typeface="Calibri"/>
                        <a:ea typeface="Calibri"/>
                        <a:cs typeface="Times New Roman"/>
                      </a:endParaRPr>
                    </a:p>
                  </a:txBody>
                  <a:tcPr marL="44450" marR="44450" marT="0" marB="0"/>
                </a:tc>
              </a:tr>
              <a:tr h="369827">
                <a:tc>
                  <a:txBody>
                    <a:bodyPr/>
                    <a:lstStyle/>
                    <a:p>
                      <a:pPr algn="just">
                        <a:lnSpc>
                          <a:spcPct val="115000"/>
                        </a:lnSpc>
                        <a:spcAft>
                          <a:spcPts val="1000"/>
                        </a:spcAft>
                      </a:pPr>
                      <a:r>
                        <a:rPr lang="fr-FR" sz="1000" dirty="0">
                          <a:effectLst/>
                        </a:rPr>
                        <a:t>Enzo a 25 ans, il est né en Italie, il vit en France depuis 10 ans (avec un titre de séjour), maîtrise notre langue et notre histoire.</a:t>
                      </a:r>
                      <a:endParaRPr lang="fr-FR" sz="1000" dirty="0">
                        <a:effectLst/>
                        <a:latin typeface="Calibri"/>
                        <a:ea typeface="Calibri"/>
                        <a:cs typeface="Times New Roman"/>
                      </a:endParaRPr>
                    </a:p>
                  </a:txBody>
                  <a:tcPr marL="44450" marR="44450" marT="0" marB="0"/>
                </a:tc>
                <a:tc>
                  <a:txBody>
                    <a:bodyPr/>
                    <a:lstStyle/>
                    <a:p>
                      <a:pPr algn="ctr">
                        <a:lnSpc>
                          <a:spcPct val="115000"/>
                        </a:lnSpc>
                        <a:spcAft>
                          <a:spcPts val="1000"/>
                        </a:spcAft>
                      </a:pPr>
                      <a:r>
                        <a:rPr lang="fr-FR" sz="1000" dirty="0">
                          <a:effectLst/>
                        </a:rPr>
                        <a:t> </a:t>
                      </a:r>
                      <a:endParaRPr lang="fr-FR" sz="1000" dirty="0">
                        <a:effectLst/>
                        <a:latin typeface="Calibri"/>
                        <a:ea typeface="Calibri"/>
                        <a:cs typeface="Times New Roman"/>
                      </a:endParaRPr>
                    </a:p>
                  </a:txBody>
                  <a:tcPr marL="44450" marR="44450" marT="0" marB="0"/>
                </a:tc>
                <a:tc>
                  <a:txBody>
                    <a:bodyPr/>
                    <a:lstStyle/>
                    <a:p>
                      <a:pPr algn="ctr">
                        <a:lnSpc>
                          <a:spcPct val="115000"/>
                        </a:lnSpc>
                        <a:spcAft>
                          <a:spcPts val="1000"/>
                        </a:spcAft>
                      </a:pPr>
                      <a:r>
                        <a:rPr lang="fr-FR" sz="1000">
                          <a:effectLst/>
                        </a:rPr>
                        <a:t> </a:t>
                      </a:r>
                      <a:endParaRPr lang="fr-FR" sz="1000">
                        <a:effectLst/>
                        <a:latin typeface="Calibri"/>
                        <a:ea typeface="Calibri"/>
                        <a:cs typeface="Times New Roman"/>
                      </a:endParaRPr>
                    </a:p>
                  </a:txBody>
                  <a:tcPr marL="44450" marR="44450" marT="0" marB="0"/>
                </a:tc>
              </a:tr>
              <a:tr h="369827">
                <a:tc>
                  <a:txBody>
                    <a:bodyPr/>
                    <a:lstStyle/>
                    <a:p>
                      <a:pPr algn="just">
                        <a:lnSpc>
                          <a:spcPct val="115000"/>
                        </a:lnSpc>
                        <a:spcAft>
                          <a:spcPts val="1000"/>
                        </a:spcAft>
                      </a:pPr>
                      <a:r>
                        <a:rPr lang="fr-FR" sz="1000">
                          <a:effectLst/>
                        </a:rPr>
                        <a:t>Christine est née en Suisse et a épousé un Français aux Etats-Unis il y a 3 ans</a:t>
                      </a:r>
                      <a:endParaRPr lang="fr-FR" sz="1000">
                        <a:effectLst/>
                        <a:latin typeface="Calibri"/>
                        <a:ea typeface="Calibri"/>
                        <a:cs typeface="Times New Roman"/>
                      </a:endParaRPr>
                    </a:p>
                  </a:txBody>
                  <a:tcPr marL="44450" marR="44450" marT="0" marB="0"/>
                </a:tc>
                <a:tc>
                  <a:txBody>
                    <a:bodyPr/>
                    <a:lstStyle/>
                    <a:p>
                      <a:pPr algn="ctr">
                        <a:lnSpc>
                          <a:spcPct val="115000"/>
                        </a:lnSpc>
                        <a:spcAft>
                          <a:spcPts val="1000"/>
                        </a:spcAft>
                      </a:pPr>
                      <a:r>
                        <a:rPr lang="fr-FR" sz="1000">
                          <a:effectLst/>
                        </a:rPr>
                        <a:t> </a:t>
                      </a:r>
                      <a:endParaRPr lang="fr-FR" sz="1000">
                        <a:effectLst/>
                        <a:latin typeface="Calibri"/>
                        <a:ea typeface="Calibri"/>
                        <a:cs typeface="Times New Roman"/>
                      </a:endParaRPr>
                    </a:p>
                  </a:txBody>
                  <a:tcPr marL="44450" marR="44450" marT="0" marB="0"/>
                </a:tc>
                <a:tc>
                  <a:txBody>
                    <a:bodyPr/>
                    <a:lstStyle/>
                    <a:p>
                      <a:pPr algn="ctr">
                        <a:lnSpc>
                          <a:spcPct val="115000"/>
                        </a:lnSpc>
                        <a:spcAft>
                          <a:spcPts val="1000"/>
                        </a:spcAft>
                      </a:pPr>
                      <a:r>
                        <a:rPr lang="fr-FR" sz="1000" dirty="0">
                          <a:effectLst/>
                        </a:rPr>
                        <a:t> </a:t>
                      </a:r>
                      <a:endParaRPr lang="fr-FR" sz="1000" dirty="0">
                        <a:effectLst/>
                        <a:latin typeface="Calibri"/>
                        <a:ea typeface="Calibri"/>
                        <a:cs typeface="Times New Roman"/>
                      </a:endParaRPr>
                    </a:p>
                  </a:txBody>
                  <a:tcPr marL="44450" marR="44450" marT="0" marB="0"/>
                </a:tc>
              </a:tr>
              <a:tr h="179322">
                <a:tc>
                  <a:txBody>
                    <a:bodyPr/>
                    <a:lstStyle/>
                    <a:p>
                      <a:pPr algn="just">
                        <a:lnSpc>
                          <a:spcPct val="115000"/>
                        </a:lnSpc>
                        <a:spcAft>
                          <a:spcPts val="1000"/>
                        </a:spcAft>
                      </a:pPr>
                      <a:r>
                        <a:rPr lang="fr-FR" sz="1000">
                          <a:effectLst/>
                        </a:rPr>
                        <a:t>Lucas est né au Cameroun et a été adopté par un couple français</a:t>
                      </a:r>
                      <a:endParaRPr lang="fr-FR" sz="1000">
                        <a:effectLst/>
                        <a:latin typeface="Calibri"/>
                        <a:ea typeface="Calibri"/>
                        <a:cs typeface="Times New Roman"/>
                      </a:endParaRPr>
                    </a:p>
                  </a:txBody>
                  <a:tcPr marL="44450" marR="44450" marT="0" marB="0"/>
                </a:tc>
                <a:tc>
                  <a:txBody>
                    <a:bodyPr/>
                    <a:lstStyle/>
                    <a:p>
                      <a:pPr algn="ctr">
                        <a:lnSpc>
                          <a:spcPct val="115000"/>
                        </a:lnSpc>
                        <a:spcAft>
                          <a:spcPts val="1000"/>
                        </a:spcAft>
                      </a:pPr>
                      <a:r>
                        <a:rPr lang="fr-FR" sz="1000">
                          <a:effectLst/>
                        </a:rPr>
                        <a:t> </a:t>
                      </a:r>
                      <a:endParaRPr lang="fr-FR" sz="1000">
                        <a:effectLst/>
                        <a:latin typeface="Calibri"/>
                        <a:ea typeface="Calibri"/>
                        <a:cs typeface="Times New Roman"/>
                      </a:endParaRPr>
                    </a:p>
                  </a:txBody>
                  <a:tcPr marL="44450" marR="44450" marT="0" marB="0"/>
                </a:tc>
                <a:tc>
                  <a:txBody>
                    <a:bodyPr/>
                    <a:lstStyle/>
                    <a:p>
                      <a:pPr algn="ctr">
                        <a:lnSpc>
                          <a:spcPct val="115000"/>
                        </a:lnSpc>
                        <a:spcAft>
                          <a:spcPts val="1000"/>
                        </a:spcAft>
                      </a:pPr>
                      <a:r>
                        <a:rPr lang="fr-FR" sz="1000">
                          <a:effectLst/>
                        </a:rPr>
                        <a:t> </a:t>
                      </a:r>
                      <a:endParaRPr lang="fr-FR" sz="1000">
                        <a:effectLst/>
                        <a:latin typeface="Calibri"/>
                        <a:ea typeface="Calibri"/>
                        <a:cs typeface="Times New Roman"/>
                      </a:endParaRPr>
                    </a:p>
                  </a:txBody>
                  <a:tcPr marL="44450" marR="44450" marT="0" marB="0"/>
                </a:tc>
              </a:tr>
              <a:tr h="179322">
                <a:tc>
                  <a:txBody>
                    <a:bodyPr/>
                    <a:lstStyle/>
                    <a:p>
                      <a:pPr algn="just">
                        <a:lnSpc>
                          <a:spcPct val="115000"/>
                        </a:lnSpc>
                        <a:spcAft>
                          <a:spcPts val="1000"/>
                        </a:spcAft>
                      </a:pPr>
                      <a:r>
                        <a:rPr lang="fr-FR" sz="1000">
                          <a:effectLst/>
                        </a:rPr>
                        <a:t>Géraldine est née en Allemagne de parents français</a:t>
                      </a:r>
                      <a:endParaRPr lang="fr-FR" sz="1000">
                        <a:effectLst/>
                        <a:latin typeface="Calibri"/>
                        <a:ea typeface="Calibri"/>
                        <a:cs typeface="Times New Roman"/>
                      </a:endParaRPr>
                    </a:p>
                  </a:txBody>
                  <a:tcPr marL="44450" marR="44450" marT="0" marB="0"/>
                </a:tc>
                <a:tc>
                  <a:txBody>
                    <a:bodyPr/>
                    <a:lstStyle/>
                    <a:p>
                      <a:pPr algn="ctr">
                        <a:lnSpc>
                          <a:spcPct val="115000"/>
                        </a:lnSpc>
                        <a:spcAft>
                          <a:spcPts val="1000"/>
                        </a:spcAft>
                      </a:pPr>
                      <a:r>
                        <a:rPr lang="fr-FR" sz="1000">
                          <a:effectLst/>
                        </a:rPr>
                        <a:t> </a:t>
                      </a:r>
                      <a:endParaRPr lang="fr-FR" sz="1000">
                        <a:effectLst/>
                        <a:latin typeface="Calibri"/>
                        <a:ea typeface="Calibri"/>
                        <a:cs typeface="Times New Roman"/>
                      </a:endParaRPr>
                    </a:p>
                  </a:txBody>
                  <a:tcPr marL="44450" marR="44450" marT="0" marB="0"/>
                </a:tc>
                <a:tc>
                  <a:txBody>
                    <a:bodyPr/>
                    <a:lstStyle/>
                    <a:p>
                      <a:pPr algn="ctr">
                        <a:lnSpc>
                          <a:spcPct val="115000"/>
                        </a:lnSpc>
                        <a:spcAft>
                          <a:spcPts val="1000"/>
                        </a:spcAft>
                      </a:pPr>
                      <a:r>
                        <a:rPr lang="fr-FR" sz="1000">
                          <a:effectLst/>
                        </a:rPr>
                        <a:t> </a:t>
                      </a:r>
                      <a:endParaRPr lang="fr-FR" sz="1000">
                        <a:effectLst/>
                        <a:latin typeface="Calibri"/>
                        <a:ea typeface="Calibri"/>
                        <a:cs typeface="Times New Roman"/>
                      </a:endParaRPr>
                    </a:p>
                  </a:txBody>
                  <a:tcPr marL="44450" marR="44450" marT="0" marB="0"/>
                </a:tc>
              </a:tr>
              <a:tr h="369827">
                <a:tc>
                  <a:txBody>
                    <a:bodyPr/>
                    <a:lstStyle/>
                    <a:p>
                      <a:pPr algn="just">
                        <a:lnSpc>
                          <a:spcPct val="115000"/>
                        </a:lnSpc>
                        <a:spcAft>
                          <a:spcPts val="1000"/>
                        </a:spcAft>
                      </a:pPr>
                      <a:r>
                        <a:rPr lang="fr-FR" sz="1000" dirty="0">
                          <a:effectLst/>
                        </a:rPr>
                        <a:t>Ladislas a 17 ans, il est né en France d’un père Hongrois et d’une mère Tchèque. Il vit en France depuis ses 10 ans. </a:t>
                      </a:r>
                      <a:endParaRPr lang="fr-FR" sz="1000" dirty="0">
                        <a:effectLst/>
                        <a:latin typeface="Calibri"/>
                        <a:ea typeface="Calibri"/>
                        <a:cs typeface="Times New Roman"/>
                      </a:endParaRPr>
                    </a:p>
                  </a:txBody>
                  <a:tcPr marL="44450" marR="44450" marT="0" marB="0"/>
                </a:tc>
                <a:tc>
                  <a:txBody>
                    <a:bodyPr/>
                    <a:lstStyle/>
                    <a:p>
                      <a:pPr algn="ctr">
                        <a:lnSpc>
                          <a:spcPct val="115000"/>
                        </a:lnSpc>
                        <a:spcAft>
                          <a:spcPts val="1000"/>
                        </a:spcAft>
                      </a:pPr>
                      <a:r>
                        <a:rPr lang="fr-FR" sz="1000" dirty="0">
                          <a:effectLst/>
                        </a:rPr>
                        <a:t> </a:t>
                      </a:r>
                      <a:endParaRPr lang="fr-FR" sz="1000" dirty="0">
                        <a:effectLst/>
                        <a:latin typeface="Calibri"/>
                        <a:ea typeface="Calibri"/>
                        <a:cs typeface="Times New Roman"/>
                      </a:endParaRPr>
                    </a:p>
                  </a:txBody>
                  <a:tcPr marL="44450" marR="44450" marT="0" marB="0"/>
                </a:tc>
                <a:tc>
                  <a:txBody>
                    <a:bodyPr/>
                    <a:lstStyle/>
                    <a:p>
                      <a:pPr algn="ctr">
                        <a:lnSpc>
                          <a:spcPct val="115000"/>
                        </a:lnSpc>
                        <a:spcAft>
                          <a:spcPts val="1000"/>
                        </a:spcAft>
                      </a:pPr>
                      <a:r>
                        <a:rPr lang="fr-FR" sz="1000" dirty="0">
                          <a:effectLst/>
                        </a:rPr>
                        <a:t> </a:t>
                      </a:r>
                      <a:endParaRPr lang="fr-FR" sz="1000" dirty="0">
                        <a:effectLst/>
                        <a:latin typeface="Calibri"/>
                        <a:ea typeface="Calibri"/>
                        <a:cs typeface="Times New Roman"/>
                      </a:endParaRPr>
                    </a:p>
                  </a:txBody>
                  <a:tcPr marL="44450" marR="44450" marT="0" marB="0"/>
                </a:tc>
              </a:tr>
            </a:tbl>
          </a:graphicData>
        </a:graphic>
      </p:graphicFrame>
      <p:sp>
        <p:nvSpPr>
          <p:cNvPr id="8" name="Rectangle 1"/>
          <p:cNvSpPr>
            <a:spLocks noChangeArrowheads="1"/>
          </p:cNvSpPr>
          <p:nvPr/>
        </p:nvSpPr>
        <p:spPr bwMode="auto">
          <a:xfrm>
            <a:off x="1897575" y="373692"/>
            <a:ext cx="724876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100" b="0" i="1" u="sng" strike="noStrike" cap="none" normalizeH="0" baseline="0" dirty="0" smtClean="0">
                <a:ln>
                  <a:noFill/>
                </a:ln>
                <a:solidFill>
                  <a:schemeClr val="tx1"/>
                </a:solidFill>
                <a:effectLst/>
                <a:latin typeface="Andika"/>
                <a:ea typeface="Calibri" pitchFamily="34" charset="0"/>
                <a:cs typeface="Times New Roman" pitchFamily="18" charset="0"/>
              </a:rPr>
              <a:t>Exercice :</a:t>
            </a:r>
            <a:r>
              <a:rPr kumimoji="0" lang="fr-FR" altLang="fr-FR" sz="1100" b="0" i="1" u="none" strike="noStrike" cap="none" normalizeH="0" baseline="0" dirty="0" smtClean="0">
                <a:ln>
                  <a:noFill/>
                </a:ln>
                <a:solidFill>
                  <a:schemeClr val="tx1"/>
                </a:solidFill>
                <a:effectLst/>
                <a:latin typeface="Andika"/>
                <a:ea typeface="Calibri" pitchFamily="34" charset="0"/>
                <a:cs typeface="Times New Roman" pitchFamily="18" charset="0"/>
              </a:rPr>
              <a:t> ces personnes ont - elles la nationalité française ? Peuvent-elles l'obtenir (si oui comment)? Aides toi du résumé</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90815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089803" cy="276999"/>
          </a:xfrm>
          <a:prstGeom prst="rect">
            <a:avLst/>
          </a:prstGeom>
          <a:solidFill>
            <a:schemeClr val="bg2"/>
          </a:solidFill>
          <a:ln>
            <a:solidFill>
              <a:schemeClr val="tx1"/>
            </a:solidFill>
          </a:ln>
        </p:spPr>
        <p:txBody>
          <a:bodyPr wrap="none">
            <a:spAutoFit/>
          </a:bodyPr>
          <a:lstStyle/>
          <a:p>
            <a:r>
              <a:rPr lang="fr-FR" sz="1200" b="1" dirty="0" smtClean="0"/>
              <a:t>3) </a:t>
            </a:r>
            <a:r>
              <a:rPr lang="fr-FR" sz="1200" b="1" u="sng" dirty="0" smtClean="0"/>
              <a:t>La citoyenneté européenne</a:t>
            </a:r>
            <a:endParaRPr lang="fr-FR" sz="1200" b="1" u="sng" dirty="0"/>
          </a:p>
        </p:txBody>
      </p:sp>
      <p:sp>
        <p:nvSpPr>
          <p:cNvPr id="17" name="Espace réservé du numéro de diapositive 16"/>
          <p:cNvSpPr>
            <a:spLocks noGrp="1"/>
          </p:cNvSpPr>
          <p:nvPr>
            <p:ph type="sldNum" sz="quarter" idx="12"/>
          </p:nvPr>
        </p:nvSpPr>
        <p:spPr/>
        <p:txBody>
          <a:bodyPr/>
          <a:lstStyle/>
          <a:p>
            <a:fld id="{CEA47734-209D-4804-9E22-F7EAA92B8578}" type="slidenum">
              <a:rPr lang="fr-FR" smtClean="0"/>
              <a:t>7</a:t>
            </a:fld>
            <a:endParaRPr lang="fr-FR"/>
          </a:p>
        </p:txBody>
      </p:sp>
      <p:sp>
        <p:nvSpPr>
          <p:cNvPr id="6" name="Rectangle 5"/>
          <p:cNvSpPr/>
          <p:nvPr/>
        </p:nvSpPr>
        <p:spPr>
          <a:xfrm>
            <a:off x="0" y="3826356"/>
            <a:ext cx="9132150" cy="3016210"/>
          </a:xfrm>
          <a:prstGeom prst="rect">
            <a:avLst/>
          </a:prstGeom>
        </p:spPr>
        <p:txBody>
          <a:bodyPr wrap="square">
            <a:spAutoFit/>
          </a:bodyPr>
          <a:lstStyle/>
          <a:p>
            <a:r>
              <a:rPr lang="fr-FR" sz="1200" b="1" dirty="0"/>
              <a:t>La définition du corps électoral restreint :</a:t>
            </a:r>
            <a:br>
              <a:rPr lang="fr-FR" sz="1200" b="1" dirty="0"/>
            </a:br>
            <a:r>
              <a:rPr lang="fr-FR" sz="1200" b="1" dirty="0"/>
              <a:t>les articles </a:t>
            </a:r>
            <a:r>
              <a:rPr lang="fr-FR" sz="1200" b="1" dirty="0" smtClean="0"/>
              <a:t>218 </a:t>
            </a:r>
            <a:r>
              <a:rPr lang="fr-FR" sz="1200" b="1" dirty="0"/>
              <a:t>de la loi organique du 19 mars 1999</a:t>
            </a:r>
            <a:endParaRPr lang="fr-FR" sz="1200" dirty="0"/>
          </a:p>
          <a:p>
            <a:r>
              <a:rPr lang="fr-FR" sz="1200" b="1" dirty="0" smtClean="0"/>
              <a:t>Article </a:t>
            </a:r>
            <a:r>
              <a:rPr lang="fr-FR" sz="1200" b="1" dirty="0"/>
              <a:t>218</a:t>
            </a:r>
            <a:endParaRPr lang="fr-FR" sz="1200" dirty="0"/>
          </a:p>
          <a:p>
            <a:r>
              <a:rPr lang="fr-FR" sz="1200" dirty="0"/>
              <a:t>Sont admis à participer à la consultation [sur l'accession de la Nouvelle-Calédonie à la pleine souveraineté] les électeurs inscrits sur la liste électorale à la date de celle-ci et qui remplissent l'une des conditions suivantes :</a:t>
            </a:r>
          </a:p>
          <a:p>
            <a:r>
              <a:rPr lang="fr-FR" sz="1200" smtClean="0"/>
              <a:t>d</a:t>
            </a:r>
            <a:r>
              <a:rPr lang="fr-FR" sz="1200" dirty="0"/>
              <a:t>) Avoir eu le statut civil coutumier ou, nés en Nouvelle-Calédonie, y avoir eu le centre de leurs intérêts matériels et moraux ; </a:t>
            </a:r>
          </a:p>
          <a:p>
            <a:r>
              <a:rPr lang="fr-FR" sz="1200" dirty="0"/>
              <a:t>e) Avoir l'un de leurs parents né en Nouvelle-Calédonie et y avoir le centre de leurs intérêts matériels et moraux ; </a:t>
            </a:r>
          </a:p>
          <a:p>
            <a:r>
              <a:rPr lang="fr-FR" sz="1200" dirty="0"/>
              <a:t>f) Pouvoir justifier d'une durée de vingt ans de domicile continu en Nouvelle-Calédonie à la date de la consultation et au plus tard au 31 décembre 2014 ; </a:t>
            </a:r>
          </a:p>
          <a:p>
            <a:r>
              <a:rPr lang="fr-FR" sz="1200" dirty="0"/>
              <a:t>g) Être nés avant le 1er janvier 1989 et avoir eu son domicile en Nouvelle-Calédonie de 1988 à 1998 ; </a:t>
            </a:r>
          </a:p>
          <a:p>
            <a:r>
              <a:rPr lang="fr-FR" sz="1200" dirty="0"/>
              <a:t>h) Être nés à compter du 1er janvier 1989 et avoir atteint l'âge de la majorité à la date de la consultation et avoir eu un de leurs parents qui satisfaisait aux conditions pour participer à la consultation du 8 novembre 1998. </a:t>
            </a:r>
          </a:p>
          <a:p>
            <a:r>
              <a:rPr lang="fr-FR" sz="1200" dirty="0"/>
              <a:t>Les périodes passées en dehors de la Nouvelle-Calédonie pour accomplir le service national, pour suivre des études ou une formation ou pour des raisons familiales, professionnelles ou médicales ne sont pas, pour les personnes qui y étaient antérieurement domiciliées, interruptives du délai pris en considération pour apprécier la condition de domicile. </a:t>
            </a:r>
          </a:p>
          <a:p>
            <a:endParaRPr lang="fr-FR" sz="1000" dirty="0"/>
          </a:p>
        </p:txBody>
      </p:sp>
      <p:sp>
        <p:nvSpPr>
          <p:cNvPr id="19" name="Rectangle 18"/>
          <p:cNvSpPr/>
          <p:nvPr/>
        </p:nvSpPr>
        <p:spPr>
          <a:xfrm>
            <a:off x="3762011" y="3933056"/>
            <a:ext cx="2175724" cy="276999"/>
          </a:xfrm>
          <a:prstGeom prst="rect">
            <a:avLst/>
          </a:prstGeom>
          <a:solidFill>
            <a:schemeClr val="bg2"/>
          </a:solidFill>
          <a:ln>
            <a:solidFill>
              <a:schemeClr val="tx1"/>
            </a:solidFill>
          </a:ln>
        </p:spPr>
        <p:txBody>
          <a:bodyPr wrap="none">
            <a:spAutoFit/>
          </a:bodyPr>
          <a:lstStyle/>
          <a:p>
            <a:r>
              <a:rPr lang="fr-FR" sz="1200" b="1" dirty="0"/>
              <a:t>4</a:t>
            </a:r>
            <a:r>
              <a:rPr lang="fr-FR" sz="1200" b="1" dirty="0" smtClean="0"/>
              <a:t>) </a:t>
            </a:r>
            <a:r>
              <a:rPr lang="fr-FR" sz="1200" b="1" u="sng" dirty="0" smtClean="0"/>
              <a:t>La citoyenneté calédonienne</a:t>
            </a:r>
            <a:endParaRPr lang="fr-FR" sz="1200" b="1" u="sng" dirty="0"/>
          </a:p>
        </p:txBody>
      </p:sp>
      <p:sp>
        <p:nvSpPr>
          <p:cNvPr id="13" name="ZoneTexte 12"/>
          <p:cNvSpPr txBox="1"/>
          <p:nvPr/>
        </p:nvSpPr>
        <p:spPr>
          <a:xfrm>
            <a:off x="2267744" y="0"/>
            <a:ext cx="2158540" cy="276999"/>
          </a:xfrm>
          <a:prstGeom prst="rect">
            <a:avLst/>
          </a:prstGeom>
          <a:solidFill>
            <a:schemeClr val="bg2"/>
          </a:solidFill>
          <a:ln>
            <a:solidFill>
              <a:schemeClr val="tx1"/>
            </a:solidFill>
          </a:ln>
        </p:spPr>
        <p:txBody>
          <a:bodyPr wrap="none" rtlCol="0">
            <a:spAutoFit/>
          </a:bodyPr>
          <a:lstStyle/>
          <a:p>
            <a:r>
              <a:rPr lang="fr-FR" sz="1200" b="1" u="sng" dirty="0"/>
              <a:t>a</a:t>
            </a:r>
            <a:r>
              <a:rPr lang="fr-FR" sz="1200" b="1" u="sng" dirty="0" smtClean="0"/>
              <a:t> ) Symboles et valeurs de l’UE </a:t>
            </a:r>
            <a:endParaRPr lang="fr-FR" sz="1200" b="1" u="sng" dirty="0"/>
          </a:p>
        </p:txBody>
      </p:sp>
      <p:pic>
        <p:nvPicPr>
          <p:cNvPr id="14" name="Image 13"/>
          <p:cNvPicPr>
            <a:picLocks noChangeAspect="1"/>
          </p:cNvPicPr>
          <p:nvPr/>
        </p:nvPicPr>
        <p:blipFill rotWithShape="1">
          <a:blip r:embed="rId2" cstate="print">
            <a:extLst>
              <a:ext uri="{28A0092B-C50C-407E-A947-70E740481C1C}">
                <a14:useLocalDpi xmlns:a14="http://schemas.microsoft.com/office/drawing/2010/main" val="0"/>
              </a:ext>
            </a:extLst>
          </a:blip>
          <a:srcRect t="20732" b="31116"/>
          <a:stretch/>
        </p:blipFill>
        <p:spPr>
          <a:xfrm>
            <a:off x="-15730" y="443650"/>
            <a:ext cx="9147880" cy="1473182"/>
          </a:xfrm>
          <a:prstGeom prst="rect">
            <a:avLst/>
          </a:prstGeom>
          <a:ln>
            <a:solidFill>
              <a:schemeClr val="tx1"/>
            </a:solidFill>
          </a:ln>
        </p:spPr>
      </p:pic>
      <p:sp>
        <p:nvSpPr>
          <p:cNvPr id="18" name="ZoneTexte 17"/>
          <p:cNvSpPr txBox="1"/>
          <p:nvPr/>
        </p:nvSpPr>
        <p:spPr>
          <a:xfrm>
            <a:off x="-383" y="443650"/>
            <a:ext cx="2268128" cy="1754326"/>
          </a:xfrm>
          <a:prstGeom prst="rect">
            <a:avLst/>
          </a:prstGeom>
          <a:noFill/>
        </p:spPr>
        <p:txBody>
          <a:bodyPr wrap="square" rtlCol="0">
            <a:spAutoFit/>
          </a:bodyPr>
          <a:lstStyle/>
          <a:p>
            <a:r>
              <a:rPr lang="fr-FR" sz="1200" u="sng" dirty="0" smtClean="0"/>
              <a:t>Le drapeau </a:t>
            </a:r>
            <a:r>
              <a:rPr lang="fr-FR" sz="1200" dirty="0" smtClean="0"/>
              <a:t>: </a:t>
            </a:r>
          </a:p>
          <a:p>
            <a:endParaRPr lang="fr-FR" sz="1200" dirty="0"/>
          </a:p>
          <a:p>
            <a:r>
              <a:rPr lang="fr-FR" sz="1200" u="sng" dirty="0" smtClean="0"/>
              <a:t>L’hymne européen </a:t>
            </a:r>
            <a:r>
              <a:rPr lang="fr-FR" sz="1200" dirty="0" smtClean="0"/>
              <a:t>:</a:t>
            </a:r>
          </a:p>
          <a:p>
            <a:endParaRPr lang="fr-FR" sz="1200" dirty="0"/>
          </a:p>
          <a:p>
            <a:r>
              <a:rPr lang="fr-FR" sz="1200" u="sng" dirty="0" smtClean="0"/>
              <a:t>La devise </a:t>
            </a:r>
            <a:r>
              <a:rPr lang="fr-FR" sz="1200" dirty="0" smtClean="0"/>
              <a:t>:</a:t>
            </a:r>
          </a:p>
          <a:p>
            <a:endParaRPr lang="fr-FR" sz="1200" dirty="0"/>
          </a:p>
          <a:p>
            <a:r>
              <a:rPr lang="fr-FR" sz="1200" u="sng" dirty="0" smtClean="0"/>
              <a:t>La journée de l’Europe </a:t>
            </a:r>
            <a:r>
              <a:rPr lang="fr-FR" sz="1200" dirty="0" smtClean="0"/>
              <a:t>:  </a:t>
            </a:r>
          </a:p>
          <a:p>
            <a:endParaRPr lang="fr-FR" sz="1200" dirty="0"/>
          </a:p>
          <a:p>
            <a:endParaRPr lang="fr-FR" sz="1200" dirty="0"/>
          </a:p>
        </p:txBody>
      </p:sp>
      <p:sp>
        <p:nvSpPr>
          <p:cNvPr id="20" name="ZoneTexte 19"/>
          <p:cNvSpPr txBox="1"/>
          <p:nvPr/>
        </p:nvSpPr>
        <p:spPr>
          <a:xfrm>
            <a:off x="-384" y="1917518"/>
            <a:ext cx="9171498" cy="646331"/>
          </a:xfrm>
          <a:prstGeom prst="rect">
            <a:avLst/>
          </a:prstGeom>
          <a:solidFill>
            <a:schemeClr val="bg2">
              <a:lumMod val="90000"/>
            </a:schemeClr>
          </a:solidFill>
          <a:ln>
            <a:solidFill>
              <a:schemeClr val="tx1"/>
            </a:solidFill>
          </a:ln>
        </p:spPr>
        <p:txBody>
          <a:bodyPr wrap="square" rtlCol="0">
            <a:spAutoFit/>
          </a:bodyPr>
          <a:lstStyle/>
          <a:p>
            <a:r>
              <a:rPr lang="fr-FR" sz="1200" b="1" dirty="0"/>
              <a:t>La charte européenne des droits </a:t>
            </a:r>
            <a:r>
              <a:rPr lang="fr-FR" sz="1200" b="1" dirty="0" smtClean="0"/>
              <a:t>fondamentaux </a:t>
            </a:r>
            <a:r>
              <a:rPr lang="fr-FR" sz="1200" dirty="0"/>
              <a:t>expose que "l'Union se fonde sur les valeurs indivisibles et universelles de dignité humaine, de liberté, d'égalité et de solidarité; elle repose sur le principe de la démocratie et le principe de l'Etat de droit. Elle place la personne au </a:t>
            </a:r>
            <a:r>
              <a:rPr lang="fr-FR" sz="1200" dirty="0" smtClean="0"/>
              <a:t>cœur </a:t>
            </a:r>
            <a:r>
              <a:rPr lang="fr-FR" sz="1200" dirty="0"/>
              <a:t>de son action en instituant la citoyenneté de l'Union et en créant le principe de liberté, de sécurité et de justice</a:t>
            </a:r>
            <a:r>
              <a:rPr lang="fr-FR" sz="1200" dirty="0" smtClean="0"/>
              <a:t>".</a:t>
            </a:r>
            <a:endParaRPr lang="fr-FR" sz="1200" dirty="0"/>
          </a:p>
        </p:txBody>
      </p:sp>
      <p:sp>
        <p:nvSpPr>
          <p:cNvPr id="21" name="ZoneTexte 20"/>
          <p:cNvSpPr txBox="1"/>
          <p:nvPr/>
        </p:nvSpPr>
        <p:spPr>
          <a:xfrm>
            <a:off x="-384" y="2806137"/>
            <a:ext cx="2728247" cy="276999"/>
          </a:xfrm>
          <a:prstGeom prst="rect">
            <a:avLst/>
          </a:prstGeom>
          <a:solidFill>
            <a:schemeClr val="bg2"/>
          </a:solidFill>
          <a:ln>
            <a:solidFill>
              <a:schemeClr val="tx1"/>
            </a:solidFill>
          </a:ln>
        </p:spPr>
        <p:txBody>
          <a:bodyPr wrap="none" rtlCol="0">
            <a:spAutoFit/>
          </a:bodyPr>
          <a:lstStyle/>
          <a:p>
            <a:r>
              <a:rPr lang="fr-FR" sz="1200" b="1" u="sng" dirty="0"/>
              <a:t>b</a:t>
            </a:r>
            <a:r>
              <a:rPr lang="fr-FR" sz="1200" b="1" u="sng" dirty="0" smtClean="0"/>
              <a:t> ) Qu’est-ce qu’être citoyen européen ?</a:t>
            </a:r>
            <a:endParaRPr lang="fr-FR" sz="1200" b="1" u="sng" dirty="0"/>
          </a:p>
        </p:txBody>
      </p:sp>
      <p:sp>
        <p:nvSpPr>
          <p:cNvPr id="24" name="ZoneTexte 23"/>
          <p:cNvSpPr txBox="1"/>
          <p:nvPr/>
        </p:nvSpPr>
        <p:spPr>
          <a:xfrm>
            <a:off x="2712517" y="2806137"/>
            <a:ext cx="6423713" cy="461665"/>
          </a:xfrm>
          <a:prstGeom prst="rect">
            <a:avLst/>
          </a:prstGeom>
          <a:solidFill>
            <a:schemeClr val="bg2">
              <a:lumMod val="90000"/>
            </a:schemeClr>
          </a:solidFill>
          <a:ln>
            <a:solidFill>
              <a:schemeClr val="tx1"/>
            </a:solidFill>
          </a:ln>
        </p:spPr>
        <p:txBody>
          <a:bodyPr wrap="square" rtlCol="0">
            <a:spAutoFit/>
          </a:bodyPr>
          <a:lstStyle/>
          <a:p>
            <a:r>
              <a:rPr lang="fr-FR" sz="1200" dirty="0" smtClean="0"/>
              <a:t>Etre citoyen européen, </a:t>
            </a:r>
            <a:r>
              <a:rPr lang="fr-FR" sz="1200" dirty="0"/>
              <a:t>c’est être citoyen dans un </a:t>
            </a:r>
            <a:r>
              <a:rPr lang="fr-FR" sz="1200"/>
              <a:t>des </a:t>
            </a:r>
            <a:r>
              <a:rPr lang="fr-FR" sz="1200" smtClean="0"/>
              <a:t>27 </a:t>
            </a:r>
            <a:r>
              <a:rPr lang="fr-FR" sz="1200" dirty="0"/>
              <a:t>Etats de l’Union européenne. </a:t>
            </a:r>
            <a:r>
              <a:rPr lang="fr-FR" sz="1200" dirty="0" smtClean="0"/>
              <a:t>C’est aussi avoir de nouveaux droits.</a:t>
            </a:r>
            <a:endParaRPr lang="fr-FR" sz="1200" i="1" dirty="0"/>
          </a:p>
        </p:txBody>
      </p:sp>
      <p:sp>
        <p:nvSpPr>
          <p:cNvPr id="25" name="Rectangle 24"/>
          <p:cNvSpPr/>
          <p:nvPr/>
        </p:nvSpPr>
        <p:spPr>
          <a:xfrm>
            <a:off x="-15730" y="3267802"/>
            <a:ext cx="9147880" cy="461665"/>
          </a:xfrm>
          <a:prstGeom prst="rect">
            <a:avLst/>
          </a:prstGeom>
          <a:solidFill>
            <a:schemeClr val="bg2">
              <a:lumMod val="90000"/>
            </a:schemeClr>
          </a:solidFill>
          <a:ln>
            <a:solidFill>
              <a:schemeClr val="tx1"/>
            </a:solidFill>
          </a:ln>
        </p:spPr>
        <p:txBody>
          <a:bodyPr wrap="square">
            <a:spAutoFit/>
          </a:bodyPr>
          <a:lstStyle/>
          <a:p>
            <a:r>
              <a:rPr lang="fr-FR" sz="1200" u="sng" dirty="0" smtClean="0"/>
              <a:t>Résumé fait en classe</a:t>
            </a:r>
            <a:r>
              <a:rPr lang="fr-FR" sz="1200" dirty="0" smtClean="0"/>
              <a:t> : L’Union </a:t>
            </a:r>
            <a:r>
              <a:rPr lang="fr-FR" sz="1200" dirty="0"/>
              <a:t>Européenne a été créée par la traité de Maastricht de 1992. </a:t>
            </a:r>
            <a:r>
              <a:rPr lang="fr-FR" sz="1200" dirty="0" smtClean="0"/>
              <a:t>Elle permet à tous citoyens nationaux membres d’un Etat de l’UE d’accéder automatiquement à la citoyenneté européenne. Exemple un français, un allemand sont des citoyens européens.</a:t>
            </a:r>
          </a:p>
        </p:txBody>
      </p:sp>
      <p:sp>
        <p:nvSpPr>
          <p:cNvPr id="3" name="Organigramme : Processus 2"/>
          <p:cNvSpPr/>
          <p:nvPr/>
        </p:nvSpPr>
        <p:spPr>
          <a:xfrm>
            <a:off x="7480096" y="524443"/>
            <a:ext cx="1304371" cy="1055030"/>
          </a:xfrm>
          <a:prstGeom prst="flowChartProces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1026" name="Picture 2"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1205" y="605008"/>
            <a:ext cx="1082152" cy="8529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à coins arrondis 3"/>
          <p:cNvSpPr/>
          <p:nvPr/>
        </p:nvSpPr>
        <p:spPr>
          <a:xfrm>
            <a:off x="3923928" y="524443"/>
            <a:ext cx="2808311" cy="422522"/>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b="1" dirty="0" smtClean="0"/>
              <a:t>Unie dans la diversité</a:t>
            </a:r>
            <a:endParaRPr lang="fr-FR" sz="1400" b="1" dirty="0"/>
          </a:p>
        </p:txBody>
      </p:sp>
      <p:sp>
        <p:nvSpPr>
          <p:cNvPr id="26" name="Rectangle à coins arrondis 25"/>
          <p:cNvSpPr/>
          <p:nvPr/>
        </p:nvSpPr>
        <p:spPr>
          <a:xfrm>
            <a:off x="3923928" y="1417679"/>
            <a:ext cx="3168351" cy="422522"/>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fr-FR" sz="1400" b="1" dirty="0" smtClean="0"/>
              <a:t>L’Ode à la joie par L.V </a:t>
            </a:r>
            <a:r>
              <a:rPr lang="fr-FR" sz="1400" b="1" dirty="0" err="1" smtClean="0"/>
              <a:t>Bethoven</a:t>
            </a:r>
            <a:endParaRPr lang="fr-FR" sz="1400" b="1" dirty="0"/>
          </a:p>
        </p:txBody>
      </p:sp>
      <p:sp>
        <p:nvSpPr>
          <p:cNvPr id="8" name="Rectangle 7"/>
          <p:cNvSpPr/>
          <p:nvPr/>
        </p:nvSpPr>
        <p:spPr>
          <a:xfrm>
            <a:off x="1907704" y="524443"/>
            <a:ext cx="1656184" cy="131575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pic>
        <p:nvPicPr>
          <p:cNvPr id="1028" name="Picture 4"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8501" y="605008"/>
            <a:ext cx="1434589" cy="1150466"/>
          </a:xfrm>
          <a:prstGeom prst="rect">
            <a:avLst/>
          </a:prstGeom>
          <a:noFill/>
          <a:extLst>
            <a:ext uri="{909E8E84-426E-40DD-AFC4-6F175D3DCCD1}">
              <a14:hiddenFill xmlns:a14="http://schemas.microsoft.com/office/drawing/2010/main">
                <a:solidFill>
                  <a:srgbClr val="FFFFFF"/>
                </a:solidFill>
              </a14:hiddenFill>
            </a:ext>
          </a:extLst>
        </p:spPr>
      </p:pic>
      <p:sp>
        <p:nvSpPr>
          <p:cNvPr id="11" name="Ellipse 10"/>
          <p:cNvSpPr/>
          <p:nvPr/>
        </p:nvSpPr>
        <p:spPr>
          <a:xfrm>
            <a:off x="1909783" y="1511143"/>
            <a:ext cx="360040" cy="341957"/>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1</a:t>
            </a:r>
            <a:endParaRPr lang="fr-FR" dirty="0"/>
          </a:p>
        </p:txBody>
      </p:sp>
      <p:sp>
        <p:nvSpPr>
          <p:cNvPr id="29" name="Ellipse 28"/>
          <p:cNvSpPr/>
          <p:nvPr/>
        </p:nvSpPr>
        <p:spPr>
          <a:xfrm>
            <a:off x="4001774" y="564725"/>
            <a:ext cx="360040" cy="341957"/>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2</a:t>
            </a:r>
          </a:p>
        </p:txBody>
      </p:sp>
      <p:sp>
        <p:nvSpPr>
          <p:cNvPr id="30" name="Ellipse 29"/>
          <p:cNvSpPr/>
          <p:nvPr/>
        </p:nvSpPr>
        <p:spPr>
          <a:xfrm>
            <a:off x="6552219" y="1457961"/>
            <a:ext cx="360040" cy="341957"/>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3</a:t>
            </a:r>
            <a:endParaRPr lang="fr-FR" dirty="0"/>
          </a:p>
        </p:txBody>
      </p:sp>
      <p:sp>
        <p:nvSpPr>
          <p:cNvPr id="31" name="Ellipse 30"/>
          <p:cNvSpPr/>
          <p:nvPr/>
        </p:nvSpPr>
        <p:spPr>
          <a:xfrm>
            <a:off x="8715427" y="1498244"/>
            <a:ext cx="360040" cy="341957"/>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4</a:t>
            </a:r>
          </a:p>
        </p:txBody>
      </p:sp>
    </p:spTree>
    <p:extLst>
      <p:ext uri="{BB962C8B-B14F-4D97-AF65-F5344CB8AC3E}">
        <p14:creationId xmlns:p14="http://schemas.microsoft.com/office/powerpoint/2010/main" val="33598850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631b04f88b15558cc95972531047ad8c95ce79"/>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2148</TotalTime>
  <Words>1303</Words>
  <Application>Microsoft Office PowerPoint</Application>
  <PresentationFormat>Affichage à l'écran (4:3)</PresentationFormat>
  <Paragraphs>166</Paragraphs>
  <Slides>7</Slides>
  <Notes>0</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Jérôme Dorilleau</dc:creator>
  <cp:lastModifiedBy>Emmanuelle Daver</cp:lastModifiedBy>
  <cp:revision>110</cp:revision>
  <cp:lastPrinted>2016-02-15T00:14:55Z</cp:lastPrinted>
  <dcterms:created xsi:type="dcterms:W3CDTF">2013-01-19T16:09:26Z</dcterms:created>
  <dcterms:modified xsi:type="dcterms:W3CDTF">2018-04-23T00:44:13Z</dcterms:modified>
</cp:coreProperties>
</file>